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7" r:id="rId1"/>
    <p:sldMasterId id="2147483796" r:id="rId2"/>
  </p:sldMasterIdLst>
  <p:notesMasterIdLst>
    <p:notesMasterId r:id="rId78"/>
  </p:notesMasterIdLst>
  <p:handoutMasterIdLst>
    <p:handoutMasterId r:id="rId79"/>
  </p:handoutMasterIdLst>
  <p:sldIdLst>
    <p:sldId id="257" r:id="rId3"/>
    <p:sldId id="258" r:id="rId4"/>
    <p:sldId id="423" r:id="rId5"/>
    <p:sldId id="424" r:id="rId6"/>
    <p:sldId id="425" r:id="rId7"/>
    <p:sldId id="426" r:id="rId8"/>
    <p:sldId id="427" r:id="rId9"/>
    <p:sldId id="353" r:id="rId10"/>
    <p:sldId id="354" r:id="rId11"/>
    <p:sldId id="355" r:id="rId12"/>
    <p:sldId id="356" r:id="rId13"/>
    <p:sldId id="340" r:id="rId14"/>
    <p:sldId id="357" r:id="rId15"/>
    <p:sldId id="358" r:id="rId16"/>
    <p:sldId id="359" r:id="rId17"/>
    <p:sldId id="360" r:id="rId18"/>
    <p:sldId id="361" r:id="rId19"/>
    <p:sldId id="362" r:id="rId20"/>
    <p:sldId id="363" r:id="rId21"/>
    <p:sldId id="364" r:id="rId22"/>
    <p:sldId id="365" r:id="rId23"/>
    <p:sldId id="366" r:id="rId24"/>
    <p:sldId id="367" r:id="rId25"/>
    <p:sldId id="368" r:id="rId26"/>
    <p:sldId id="369" r:id="rId27"/>
    <p:sldId id="412" r:id="rId28"/>
    <p:sldId id="371" r:id="rId29"/>
    <p:sldId id="372" r:id="rId30"/>
    <p:sldId id="373" r:id="rId31"/>
    <p:sldId id="374" r:id="rId32"/>
    <p:sldId id="375" r:id="rId33"/>
    <p:sldId id="376" r:id="rId34"/>
    <p:sldId id="411" r:id="rId35"/>
    <p:sldId id="378" r:id="rId36"/>
    <p:sldId id="379" r:id="rId37"/>
    <p:sldId id="380" r:id="rId38"/>
    <p:sldId id="381" r:id="rId39"/>
    <p:sldId id="382" r:id="rId40"/>
    <p:sldId id="383" r:id="rId41"/>
    <p:sldId id="384" r:id="rId42"/>
    <p:sldId id="422" r:id="rId43"/>
    <p:sldId id="414" r:id="rId44"/>
    <p:sldId id="415" r:id="rId45"/>
    <p:sldId id="416" r:id="rId46"/>
    <p:sldId id="417" r:id="rId47"/>
    <p:sldId id="421" r:id="rId48"/>
    <p:sldId id="419" r:id="rId49"/>
    <p:sldId id="420" r:id="rId50"/>
    <p:sldId id="385" r:id="rId51"/>
    <p:sldId id="386" r:id="rId52"/>
    <p:sldId id="387" r:id="rId53"/>
    <p:sldId id="388" r:id="rId54"/>
    <p:sldId id="389" r:id="rId55"/>
    <p:sldId id="390" r:id="rId56"/>
    <p:sldId id="391" r:id="rId57"/>
    <p:sldId id="392" r:id="rId58"/>
    <p:sldId id="393" r:id="rId59"/>
    <p:sldId id="413" r:id="rId60"/>
    <p:sldId id="395" r:id="rId61"/>
    <p:sldId id="396" r:id="rId62"/>
    <p:sldId id="397" r:id="rId63"/>
    <p:sldId id="315" r:id="rId64"/>
    <p:sldId id="341" r:id="rId65"/>
    <p:sldId id="409" r:id="rId66"/>
    <p:sldId id="398" r:id="rId67"/>
    <p:sldId id="399" r:id="rId68"/>
    <p:sldId id="400" r:id="rId69"/>
    <p:sldId id="401" r:id="rId70"/>
    <p:sldId id="402" r:id="rId71"/>
    <p:sldId id="403" r:id="rId72"/>
    <p:sldId id="404" r:id="rId73"/>
    <p:sldId id="405" r:id="rId74"/>
    <p:sldId id="406" r:id="rId75"/>
    <p:sldId id="407" r:id="rId76"/>
    <p:sldId id="408" r:id="rId7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257"/>
            <p14:sldId id="258"/>
            <p14:sldId id="423"/>
            <p14:sldId id="424"/>
            <p14:sldId id="425"/>
            <p14:sldId id="426"/>
            <p14:sldId id="427"/>
            <p14:sldId id="353"/>
            <p14:sldId id="354"/>
            <p14:sldId id="355"/>
            <p14:sldId id="356"/>
            <p14:sldId id="340"/>
            <p14:sldId id="357"/>
          </p14:sldIdLst>
        </p14:section>
        <p14:section name="Virtual Machines" id="{EAF6F63D-CEC5-43BC-A587-3B4452CC92D7}">
          <p14:sldIdLst>
            <p14:sldId id="358"/>
            <p14:sldId id="359"/>
            <p14:sldId id="360"/>
            <p14:sldId id="361"/>
            <p14:sldId id="362"/>
            <p14:sldId id="363"/>
            <p14:sldId id="364"/>
            <p14:sldId id="365"/>
            <p14:sldId id="366"/>
            <p14:sldId id="367"/>
            <p14:sldId id="368"/>
          </p14:sldIdLst>
        </p14:section>
        <p14:section name="Web Sites" id="{610DA24E-2552-4CD9-B069-569FA176FC61}">
          <p14:sldIdLst>
            <p14:sldId id="369"/>
            <p14:sldId id="412"/>
            <p14:sldId id="371"/>
            <p14:sldId id="372"/>
            <p14:sldId id="373"/>
            <p14:sldId id="374"/>
            <p14:sldId id="375"/>
          </p14:sldIdLst>
        </p14:section>
        <p14:section name="Cloud Services" id="{F5AEA893-381A-4196-8273-FECB45D0C235}">
          <p14:sldIdLst>
            <p14:sldId id="376"/>
            <p14:sldId id="411"/>
            <p14:sldId id="378"/>
            <p14:sldId id="379"/>
            <p14:sldId id="380"/>
            <p14:sldId id="381"/>
            <p14:sldId id="382"/>
            <p14:sldId id="383"/>
            <p14:sldId id="384"/>
            <p14:sldId id="422"/>
          </p14:sldIdLst>
        </p14:section>
        <p14:section name="Building Block Servcies" id="{69C05E6D-B17D-4973-81BE-9DCF74A7F48E}">
          <p14:sldIdLst>
            <p14:sldId id="414"/>
            <p14:sldId id="415"/>
            <p14:sldId id="416"/>
            <p14:sldId id="417"/>
            <p14:sldId id="421"/>
            <p14:sldId id="419"/>
            <p14:sldId id="420"/>
            <p14:sldId id="385"/>
            <p14:sldId id="386"/>
            <p14:sldId id="387"/>
            <p14:sldId id="388"/>
            <p14:sldId id="389"/>
            <p14:sldId id="390"/>
            <p14:sldId id="391"/>
            <p14:sldId id="392"/>
            <p14:sldId id="393"/>
            <p14:sldId id="413"/>
          </p14:sldIdLst>
        </p14:section>
        <p14:section name="Closing" id="{24634985-1648-42F6-9016-DF03E015CA2A}">
          <p14:sldIdLst>
            <p14:sldId id="395"/>
            <p14:sldId id="396"/>
            <p14:sldId id="397"/>
            <p14:sldId id="315"/>
          </p14:sldIdLst>
        </p14:section>
        <p14:section name="Appendix" id="{CED46417-1116-4DB2-98D0-C854F84FAFDB}">
          <p14:sldIdLst>
            <p14:sldId id="341"/>
            <p14:sldId id="409"/>
          </p14:sldIdLst>
        </p14:section>
        <p14:section name="Appendix - Service Bus Messaging" id="{2F6E5208-0957-4480-BD9B-CB6B045F347C}">
          <p14:sldIdLst>
            <p14:sldId id="398"/>
            <p14:sldId id="399"/>
            <p14:sldId id="400"/>
            <p14:sldId id="401"/>
            <p14:sldId id="402"/>
            <p14:sldId id="403"/>
            <p14:sldId id="404"/>
          </p14:sldIdLst>
        </p14:section>
        <p14:section name="Appendix - CS Upgrades" id="{2B37AB4A-EB4A-467F-92E5-DF08F098F486}">
          <p14:sldIdLst>
            <p14:sldId id="405"/>
            <p14:sldId id="406"/>
            <p14:sldId id="407"/>
            <p14:sldId id="4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429A16"/>
    <a:srgbClr val="F8F57B"/>
    <a:srgbClr val="59D01E"/>
    <a:srgbClr val="ACE58F"/>
    <a:srgbClr val="292929"/>
    <a:srgbClr val="333333"/>
    <a:srgbClr val="F6AE1E"/>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8" autoAdjust="0"/>
    <p:restoredTop sz="48454" autoAdjust="0"/>
  </p:normalViewPr>
  <p:slideViewPr>
    <p:cSldViewPr snapToGrid="0">
      <p:cViewPr varScale="1">
        <p:scale>
          <a:sx n="30" d="100"/>
          <a:sy n="30" d="100"/>
        </p:scale>
        <p:origin x="-1686" y="-78"/>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2832"/>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6/27/2012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6/27/2012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6/27/2012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12</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3</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414236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4</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998760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19093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2154550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1462654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57617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3991"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6/27/2012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586278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65</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66</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67</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68</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69</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70</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71</a:t>
            </a:fld>
            <a:endParaRPr lang="en-US" dirty="0"/>
          </a:p>
        </p:txBody>
      </p:sp>
    </p:spTree>
    <p:extLst>
      <p:ext uri="{BB962C8B-B14F-4D97-AF65-F5344CB8AC3E}">
        <p14:creationId xmlns:p14="http://schemas.microsoft.com/office/powerpoint/2010/main" val="24659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72</a:t>
            </a:fld>
            <a:endParaRPr lang="en-US" dirty="0"/>
          </a:p>
        </p:txBody>
      </p:sp>
    </p:spTree>
    <p:extLst>
      <p:ext uri="{BB962C8B-B14F-4D97-AF65-F5344CB8AC3E}">
        <p14:creationId xmlns:p14="http://schemas.microsoft.com/office/powerpoint/2010/main" val="22090913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73</a:t>
            </a:fld>
            <a:endParaRPr lang="en-US" dirty="0"/>
          </a:p>
        </p:txBody>
      </p:sp>
    </p:spTree>
    <p:extLst>
      <p:ext uri="{BB962C8B-B14F-4D97-AF65-F5344CB8AC3E}">
        <p14:creationId xmlns:p14="http://schemas.microsoft.com/office/powerpoint/2010/main" val="22090913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74</a:t>
            </a:fld>
            <a:endParaRPr lang="en-US" dirty="0"/>
          </a:p>
        </p:txBody>
      </p:sp>
    </p:spTree>
    <p:extLst>
      <p:ext uri="{BB962C8B-B14F-4D97-AF65-F5344CB8AC3E}">
        <p14:creationId xmlns:p14="http://schemas.microsoft.com/office/powerpoint/2010/main" val="32504886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75</a:t>
            </a:fld>
            <a:endParaRPr lang="en-US" dirty="0"/>
          </a:p>
        </p:txBody>
      </p:sp>
    </p:spTree>
    <p:extLst>
      <p:ext uri="{BB962C8B-B14F-4D97-AF65-F5344CB8AC3E}">
        <p14:creationId xmlns:p14="http://schemas.microsoft.com/office/powerpoint/2010/main" val="3250488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Master" Target="../slideMasters/slideMaster1.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4.png"/><Relationship Id="rId1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64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346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617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40004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286083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06305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4275503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204445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001732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7470406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1345815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727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53436846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632536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90183459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44225458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153249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0653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147868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441845"/>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15022593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278610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478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32274311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8776195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22393104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97507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14176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99005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526207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83836459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26875721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436996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297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023448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9976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23742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6924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6067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882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635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811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692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7696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3005899"/>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813" r:id="rId29"/>
    <p:sldLayoutId id="2147483816" r:id="rId30"/>
    <p:sldLayoutId id="2147483817" r:id="rId31"/>
    <p:sldLayoutId id="2147483819"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820086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10" Type="http://schemas.microsoft.com/office/2007/relationships/hdphoto" Target="../media/hdphoto7.wdp"/><Relationship Id="rId4" Type="http://schemas.openxmlformats.org/officeDocument/2006/relationships/image" Target="../media/image48.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4.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5.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56.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8.png"/><Relationship Id="rId7"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microsoft.com/office/2007/relationships/hdphoto" Target="../media/hdphoto9.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microsoft.com/office/2007/relationships/hdphoto" Target="../media/hdphoto11.wdp"/><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64.png"/><Relationship Id="rId11" Type="http://schemas.microsoft.com/office/2007/relationships/hdphoto" Target="../media/hdphoto13.wdp"/><Relationship Id="rId5" Type="http://schemas.openxmlformats.org/officeDocument/2006/relationships/image" Target="../media/image63.png"/><Relationship Id="rId10" Type="http://schemas.openxmlformats.org/officeDocument/2006/relationships/image" Target="../media/image66.png"/><Relationship Id="rId4" Type="http://schemas.microsoft.com/office/2007/relationships/hdphoto" Target="../media/hdphoto10.wdp"/><Relationship Id="rId9" Type="http://schemas.microsoft.com/office/2007/relationships/hdphoto" Target="../media/hdphoto12.wdp"/></Relationships>
</file>

<file path=ppt/slides/_rels/slide35.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image" Target="../media/image67.png"/><Relationship Id="rId11" Type="http://schemas.openxmlformats.org/officeDocument/2006/relationships/image" Target="../media/image70.png"/><Relationship Id="rId5" Type="http://schemas.openxmlformats.org/officeDocument/2006/relationships/image" Target="../media/image63.png"/><Relationship Id="rId10" Type="http://schemas.openxmlformats.org/officeDocument/2006/relationships/image" Target="../media/image69.png"/><Relationship Id="rId4" Type="http://schemas.microsoft.com/office/2007/relationships/hdphoto" Target="../media/hdphoto10.wdp"/><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microsoft.com/office/2007/relationships/hdphoto" Target="../media/hdphoto12.wdp"/><Relationship Id="rId5" Type="http://schemas.openxmlformats.org/officeDocument/2006/relationships/image" Target="../media/image65.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microsoft.com/office/2007/relationships/hdphoto" Target="../media/hdphoto12.wdp"/><Relationship Id="rId5" Type="http://schemas.openxmlformats.org/officeDocument/2006/relationships/image" Target="../media/image65.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5.xml"/><Relationship Id="rId6" Type="http://schemas.openxmlformats.org/officeDocument/2006/relationships/image" Target="../media/image71.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8.png"/><Relationship Id="rId12" Type="http://schemas.openxmlformats.org/officeDocument/2006/relationships/image" Target="../media/image74.png"/><Relationship Id="rId2" Type="http://schemas.openxmlformats.org/officeDocument/2006/relationships/notesSlide" Target="../notesSlides/notesSlide37.xml"/><Relationship Id="rId16" Type="http://schemas.microsoft.com/office/2007/relationships/hdphoto" Target="../media/hdphoto15.wdp"/><Relationship Id="rId1" Type="http://schemas.openxmlformats.org/officeDocument/2006/relationships/slideLayout" Target="../slideLayouts/slideLayout25.xml"/><Relationship Id="rId6" Type="http://schemas.openxmlformats.org/officeDocument/2006/relationships/image" Target="../media/image77.png"/><Relationship Id="rId11" Type="http://schemas.microsoft.com/office/2007/relationships/hdphoto" Target="../media/hdphoto12.wdp"/><Relationship Id="rId5" Type="http://schemas.openxmlformats.org/officeDocument/2006/relationships/image" Target="../media/image72.png"/><Relationship Id="rId15" Type="http://schemas.openxmlformats.org/officeDocument/2006/relationships/image" Target="../media/image79.png"/><Relationship Id="rId10" Type="http://schemas.openxmlformats.org/officeDocument/2006/relationships/image" Target="../media/image65.png"/><Relationship Id="rId4" Type="http://schemas.openxmlformats.org/officeDocument/2006/relationships/image" Target="../media/image73.png"/><Relationship Id="rId9" Type="http://schemas.openxmlformats.org/officeDocument/2006/relationships/image" Target="../media/image68.png"/><Relationship Id="rId1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5.xml"/><Relationship Id="rId6" Type="http://schemas.microsoft.com/office/2007/relationships/hdphoto" Target="../media/hdphoto8.wdp"/><Relationship Id="rId5" Type="http://schemas.openxmlformats.org/officeDocument/2006/relationships/image" Target="../media/image50.png"/><Relationship Id="rId4" Type="http://schemas.microsoft.com/office/2007/relationships/hdphoto" Target="../media/hdphoto9.wdp"/></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9.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5.xml"/><Relationship Id="rId4" Type="http://schemas.openxmlformats.org/officeDocument/2006/relationships/image" Target="../media/image91.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5.xml"/><Relationship Id="rId4" Type="http://schemas.microsoft.com/office/2007/relationships/hdphoto" Target="../media/hdphoto16.wdp"/></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5.xml"/><Relationship Id="rId4" Type="http://schemas.microsoft.com/office/2007/relationships/hdphoto" Target="../media/hdphoto17.wdp"/></Relationships>
</file>

<file path=ppt/slides/_rels/slide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microsoft.com/office/2007/relationships/hdphoto" Target="../media/hdphoto4.wdp"/><Relationship Id="rId5" Type="http://schemas.openxmlformats.org/officeDocument/2006/relationships/image" Target="../media/image33.png"/><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microsoft.com/office/2007/relationships/hdphoto" Target="../media/hdphoto18.wdp"/></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microsoft.com/office/2007/relationships/hdphoto" Target="../media/hdphoto19.wdp"/></Relationships>
</file>

<file path=ppt/slides/_rels/slide56.xml.rels><?xml version="1.0" encoding="UTF-8" standalone="yes"?>
<Relationships xmlns="http://schemas.openxmlformats.org/package/2006/relationships"><Relationship Id="rId8" Type="http://schemas.microsoft.com/office/2007/relationships/hdphoto" Target="../media/hdphoto22.wdp"/><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5.png"/><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microsoft.com/office/2007/relationships/hdphoto" Target="../media/hdphoto21.wdp"/><Relationship Id="rId11" Type="http://schemas.microsoft.com/office/2007/relationships/hdphoto" Target="../media/hdphoto23.wdp"/><Relationship Id="rId5" Type="http://schemas.openxmlformats.org/officeDocument/2006/relationships/image" Target="../media/image101.png"/><Relationship Id="rId10" Type="http://schemas.openxmlformats.org/officeDocument/2006/relationships/image" Target="../media/image104.png"/><Relationship Id="rId4" Type="http://schemas.microsoft.com/office/2007/relationships/hdphoto" Target="../media/hdphoto20.wdp"/><Relationship Id="rId9" Type="http://schemas.openxmlformats.org/officeDocument/2006/relationships/image" Target="../media/image10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25.xml"/><Relationship Id="rId5" Type="http://schemas.openxmlformats.org/officeDocument/2006/relationships/image" Target="../media/image107.png"/><Relationship Id="rId4" Type="http://schemas.microsoft.com/office/2007/relationships/hdphoto" Target="../media/hdphoto24.wdp"/></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1.png"/><Relationship Id="rId7"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5.xml"/><Relationship Id="rId6" Type="http://schemas.microsoft.com/office/2007/relationships/hdphoto" Target="../media/hdphoto8.wdp"/><Relationship Id="rId5" Type="http://schemas.openxmlformats.org/officeDocument/2006/relationships/image" Target="../media/image50.png"/><Relationship Id="rId4" Type="http://schemas.microsoft.com/office/2007/relationships/hdphoto" Target="../media/hdphoto9.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3.xml"/><Relationship Id="rId1" Type="http://schemas.openxmlformats.org/officeDocument/2006/relationships/slideLayout" Target="../slideLayouts/slideLayout24.xml"/><Relationship Id="rId5" Type="http://schemas.openxmlformats.org/officeDocument/2006/relationships/image" Target="../media/image110.png"/><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4.xml"/><Relationship Id="rId5" Type="http://schemas.openxmlformats.org/officeDocument/2006/relationships/image" Target="../media/image110.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24.xml"/><Relationship Id="rId6" Type="http://schemas.openxmlformats.org/officeDocument/2006/relationships/image" Target="../media/image114.png"/><Relationship Id="rId5" Type="http://schemas.openxmlformats.org/officeDocument/2006/relationships/image" Target="../media/image108.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4.xml"/><Relationship Id="rId6" Type="http://schemas.openxmlformats.org/officeDocument/2006/relationships/image" Target="../media/image117.png"/><Relationship Id="rId5" Type="http://schemas.openxmlformats.org/officeDocument/2006/relationships/image" Target="../media/image110.png"/><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69.xml"/><Relationship Id="rId1" Type="http://schemas.openxmlformats.org/officeDocument/2006/relationships/slideLayout" Target="../slideLayouts/slideLayout24.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microsoft.com/office/2007/relationships/hdphoto" Target="../media/hdphoto25.wdp"/><Relationship Id="rId9" Type="http://schemas.openxmlformats.org/officeDocument/2006/relationships/image" Target="../media/image123.png"/></Relationships>
</file>

<file path=ppt/slides/_rels/slide7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5.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4.png"/><Relationship Id="rId2" Type="http://schemas.openxmlformats.org/officeDocument/2006/relationships/notesSlide" Target="../notesSlides/notesSlide70.xml"/><Relationship Id="rId1" Type="http://schemas.openxmlformats.org/officeDocument/2006/relationships/slideLayout" Target="../slideLayouts/slideLayout25.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73.png"/><Relationship Id="rId9" Type="http://schemas.openxmlformats.org/officeDocument/2006/relationships/image" Target="../media/image42.png"/></Relationships>
</file>

<file path=ppt/slides/_rels/slide7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5.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4.png"/><Relationship Id="rId2" Type="http://schemas.openxmlformats.org/officeDocument/2006/relationships/notesSlide" Target="../notesSlides/notesSlide71.xml"/><Relationship Id="rId1" Type="http://schemas.openxmlformats.org/officeDocument/2006/relationships/slideLayout" Target="../slideLayouts/slideLayout25.xml"/><Relationship Id="rId6" Type="http://schemas.openxmlformats.org/officeDocument/2006/relationships/image" Target="../media/image129.png"/><Relationship Id="rId11" Type="http://schemas.openxmlformats.org/officeDocument/2006/relationships/image" Target="../media/image133.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73.png"/><Relationship Id="rId9" Type="http://schemas.openxmlformats.org/officeDocument/2006/relationships/image" Target="../media/image42.png"/></Relationships>
</file>

<file path=ppt/slides/_rels/slide7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32.png"/><Relationship Id="rId7" Type="http://schemas.openxmlformats.org/officeDocument/2006/relationships/image" Target="../media/image130.png"/><Relationship Id="rId12"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5.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28.png"/><Relationship Id="rId10"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42.png"/></Relationships>
</file>

<file path=ppt/slides/_rels/slide7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2.png"/><Relationship Id="rId7" Type="http://schemas.openxmlformats.org/officeDocument/2006/relationships/image" Target="../media/image129.png"/><Relationship Id="rId12" Type="http://schemas.openxmlformats.org/officeDocument/2006/relationships/image" Target="../media/image135.png"/><Relationship Id="rId2" Type="http://schemas.openxmlformats.org/officeDocument/2006/relationships/notesSlide" Target="../notesSlides/notesSlide73.xml"/><Relationship Id="rId1" Type="http://schemas.openxmlformats.org/officeDocument/2006/relationships/slideLayout" Target="../slideLayouts/slideLayout25.xml"/><Relationship Id="rId6" Type="http://schemas.openxmlformats.org/officeDocument/2006/relationships/image" Target="../media/image128.png"/><Relationship Id="rId11" Type="http://schemas.openxmlformats.org/officeDocument/2006/relationships/image" Target="../media/image134.png"/><Relationship Id="rId5" Type="http://schemas.openxmlformats.org/officeDocument/2006/relationships/image" Target="../media/image73.png"/><Relationship Id="rId10" Type="http://schemas.openxmlformats.org/officeDocument/2006/relationships/image" Target="../media/image42.png"/><Relationship Id="rId4" Type="http://schemas.openxmlformats.org/officeDocument/2006/relationships/image" Target="../media/image133.png"/><Relationship Id="rId9"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349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8738"/>
          </a:xfrm>
        </p:spPr>
        <p:txBody>
          <a:bodyPr/>
          <a:lstStyle/>
          <a:p>
            <a:pPr algn="ctr"/>
            <a:r>
              <a:rPr lang="en-US" sz="9600" dirty="0">
                <a:solidFill>
                  <a:srgbClr val="00B0F0"/>
                </a:solidFill>
              </a:rPr>
              <a:t>99.95% </a:t>
            </a:r>
            <a:r>
              <a:rPr lang="en-US" sz="8000" dirty="0" smtClean="0"/>
              <a:t>monthly SLA</a:t>
            </a:r>
            <a:endParaRPr lang="en-US" sz="8000" dirty="0"/>
          </a:p>
        </p:txBody>
      </p:sp>
    </p:spTree>
    <p:extLst>
      <p:ext uri="{BB962C8B-B14F-4D97-AF65-F5344CB8AC3E}">
        <p14:creationId xmlns:p14="http://schemas.microsoft.com/office/powerpoint/2010/main" val="81455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78714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2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044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1811276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278228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48690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87175805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03143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644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Meet the </a:t>
            </a:r>
            <a:r>
              <a:rPr lang="en-US" dirty="0">
                <a:solidFill>
                  <a:schemeClr val="accent2"/>
                </a:solidFill>
              </a:rPr>
              <a:t>N</a:t>
            </a:r>
            <a:r>
              <a:rPr lang="en-US" dirty="0" smtClean="0">
                <a:solidFill>
                  <a:schemeClr val="accent2"/>
                </a:solidFill>
              </a:rPr>
              <a:t>ew</a:t>
            </a:r>
            <a:r>
              <a:rPr lang="en-US" dirty="0" smtClean="0"/>
              <a:t/>
            </a:r>
            <a:br>
              <a:rPr lang="en-US" dirty="0" smtClean="0"/>
            </a:br>
            <a:r>
              <a:rPr lang="en-US" dirty="0" smtClean="0"/>
              <a:t>Windows Azure</a:t>
            </a:r>
            <a:endParaRPr lang="en-US" dirty="0"/>
          </a:p>
        </p:txBody>
      </p:sp>
      <p:sp>
        <p:nvSpPr>
          <p:cNvPr id="2" name="Text Placeholder 1"/>
          <p:cNvSpPr>
            <a:spLocks noGrp="1"/>
          </p:cNvSpPr>
          <p:nvPr>
            <p:ph type="body" sz="quarter" idx="12"/>
          </p:nvPr>
        </p:nvSpPr>
        <p:spPr/>
        <p:txBody>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24773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83302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9429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57902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chemeClr val="tx1">
                    <a:alpha val="99000"/>
                  </a:schemeClr>
                </a:solidFill>
              </a:rPr>
              <a:t>Reliable and always on</a:t>
            </a:r>
            <a:endParaRPr sz="7200" dirty="0">
              <a:solidFill>
                <a:schemeClr val="tx1">
                  <a:alpha val="99000"/>
                </a:scheme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16252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chemeClr val="tx1">
                    <a:alpha val="99000"/>
                  </a:schemeClr>
                </a:solidFill>
              </a:rPr>
              <a:t>Continuous storage </a:t>
            </a:r>
            <a:br>
              <a:rPr sz="4000" dirty="0" smtClean="0">
                <a:solidFill>
                  <a:schemeClr val="tx1">
                    <a:alpha val="99000"/>
                  </a:schemeClr>
                </a:solidFill>
              </a:rPr>
            </a:br>
            <a:r>
              <a:rPr sz="4000" dirty="0" smtClean="0">
                <a:solidFill>
                  <a:schemeClr val="tx1">
                    <a:alpha val="99000"/>
                  </a:schemeClr>
                </a:solidFill>
              </a:rPr>
              <a:t>geo-replication</a:t>
            </a:r>
            <a:endParaRPr sz="4000" dirty="0">
              <a:solidFill>
                <a:schemeClr val="tx1">
                  <a:alpha val="99000"/>
                </a:scheme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defTabSz="1218987">
              <a:lnSpc>
                <a:spcPct val="90000"/>
              </a:lnSpc>
              <a:spcBef>
                <a:spcPct val="20000"/>
              </a:spcBef>
              <a:buSzPct val="80000"/>
            </a:pPr>
            <a:r>
              <a:rPr lang="en-US" i="1" dirty="0" smtClean="0">
                <a:solidFill>
                  <a:srgbClr val="FFFFFF"/>
                </a:solidFill>
              </a:rPr>
              <a:t>&gt; 500 miles</a:t>
            </a:r>
            <a:endParaRPr lang="en-US"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490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2831856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50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5495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9378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066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336308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87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91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3551264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135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0859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061466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451177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634419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002297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10" cstate="print">
              <a:duotone>
                <a:prstClr val="black"/>
                <a:schemeClr val="bg1">
                  <a:tint val="45000"/>
                  <a:satMod val="400000"/>
                </a:schemeClr>
              </a:duotone>
              <a:extLst>
                <a:ext uri="{BEBA8EAE-BF5A-486C-A8C5-ECC9F3942E4B}">
                  <a14:imgProps xmlns:a14="http://schemas.microsoft.com/office/drawing/2010/main">
                    <a14:imgLayer r:embed="rId11">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0408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8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6485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22347" y="1357926"/>
            <a:ext cx="3066325" cy="3066325"/>
          </a:xfrm>
          <a:prstGeom prst="rect">
            <a:avLst/>
          </a:prstGeom>
        </p:spPr>
      </p:pic>
      <p:sp>
        <p:nvSpPr>
          <p:cNvPr id="5" name="CS Text"/>
          <p:cNvSpPr txBox="1">
            <a:spLocks/>
          </p:cNvSpPr>
          <p:nvPr/>
        </p:nvSpPr>
        <p:spPr>
          <a:xfrm>
            <a:off x="4160277" y="4430253"/>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rgbClr val="5F5F5F">
                    <a:alpha val="99000"/>
                  </a:srgbClr>
                </a:solidFill>
              </a:rPr>
              <a:t>Cloud services</a:t>
            </a:r>
            <a:endParaRPr sz="4400" dirty="0">
              <a:solidFill>
                <a:srgbClr val="5F5F5F">
                  <a:alpha val="99000"/>
                </a:srgbClr>
              </a:solidFill>
            </a:endParaRPr>
          </a:p>
        </p:txBody>
      </p:sp>
      <p:sp>
        <p:nvSpPr>
          <p:cNvPr id="7" name="Web Sites Text"/>
          <p:cNvSpPr txBox="1">
            <a:spLocks/>
          </p:cNvSpPr>
          <p:nvPr/>
        </p:nvSpPr>
        <p:spPr>
          <a:xfrm>
            <a:off x="763737" y="4430253"/>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rgbClr val="5F5F5F">
                    <a:alpha val="99000"/>
                  </a:srgbClr>
                </a:solidFill>
              </a:rPr>
              <a:t>Web sites </a:t>
            </a:r>
            <a:endParaRPr sz="4400" dirty="0">
              <a:solidFill>
                <a:srgbClr val="5F5F5F">
                  <a:alpha val="99000"/>
                </a:srgb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283" y="1500548"/>
            <a:ext cx="2781081" cy="2781081"/>
          </a:xfrm>
          <a:prstGeom prst="rect">
            <a:avLst/>
          </a:prstGeom>
        </p:spPr>
      </p:pic>
      <p:sp>
        <p:nvSpPr>
          <p:cNvPr id="9" name="Virtual machines text"/>
          <p:cNvSpPr txBox="1">
            <a:spLocks/>
          </p:cNvSpPr>
          <p:nvPr/>
        </p:nvSpPr>
        <p:spPr>
          <a:xfrm>
            <a:off x="8278624" y="4430253"/>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rgbClr val="5F5F5F">
                    <a:alpha val="99000"/>
                  </a:srgbClr>
                </a:solidFill>
              </a:rPr>
              <a:t>Virtual machines</a:t>
            </a:r>
            <a:endParaRPr sz="4400" dirty="0">
              <a:solidFill>
                <a:srgbClr val="5F5F5F">
                  <a:alpha val="99000"/>
                </a:srgb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46001" y="1500548"/>
            <a:ext cx="2781081" cy="2781081"/>
          </a:xfrm>
          <a:prstGeom prst="rect">
            <a:avLst/>
          </a:prstGeom>
        </p:spPr>
      </p:pic>
    </p:spTree>
    <p:extLst>
      <p:ext uri="{BB962C8B-B14F-4D97-AF65-F5344CB8AC3E}">
        <p14:creationId xmlns:p14="http://schemas.microsoft.com/office/powerpoint/2010/main" val="4248088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449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07779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defTabSz="1218987">
              <a:spcAft>
                <a:spcPts val="1200"/>
              </a:spcAft>
            </a:pPr>
            <a:r>
              <a:rPr lang="en-US" dirty="0" smtClean="0">
                <a:solidFill>
                  <a:schemeClr val="tx1">
                    <a:alpha val="99000"/>
                  </a:schemeClr>
                </a:solidFill>
                <a:sym typeface="Wingdings" pitchFamily="2" charset="2"/>
              </a:rPr>
              <a:t> </a:t>
            </a:r>
            <a:r>
              <a:rPr lang="en-US" dirty="0" smtClean="0">
                <a:solidFill>
                  <a:schemeClr val="tx1">
                    <a:alpha val="99000"/>
                  </a:schemeClr>
                </a:solidFill>
              </a:rPr>
              <a:t>http://github.com/windowsazure</a:t>
            </a:r>
            <a:endParaRPr lang="en-US" dirty="0">
              <a:solidFill>
                <a:schemeClr val="tx1">
                  <a:alpha val="99000"/>
                </a:scheme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lang="en-US" sz="6600" dirty="0"/>
              <a:t>Open source</a:t>
            </a:r>
          </a:p>
        </p:txBody>
      </p:sp>
    </p:spTree>
    <p:extLst>
      <p:ext uri="{BB962C8B-B14F-4D97-AF65-F5344CB8AC3E}">
        <p14:creationId xmlns:p14="http://schemas.microsoft.com/office/powerpoint/2010/main" val="112779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SQL database</a:t>
            </a:r>
            <a:endParaRPr lang="en-US" dirty="0">
              <a:solidFill>
                <a:schemeClr val="tx1">
                  <a:alpha val="99000"/>
                </a:scheme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latin typeface="+mn-lt"/>
              </a:rPr>
              <a:t>Relational SQL Server Engine in the Cloud</a:t>
            </a:r>
          </a:p>
          <a:p>
            <a:pPr marL="3175" indent="0">
              <a:lnSpc>
                <a:spcPct val="100000"/>
              </a:lnSpc>
              <a:buNone/>
            </a:pPr>
            <a:r>
              <a:rPr lang="en-US" sz="2400" dirty="0">
                <a:latin typeface="+mn-lt"/>
              </a:rPr>
              <a:t>Clustered for high availability</a:t>
            </a:r>
          </a:p>
          <a:p>
            <a:pPr marL="3175" indent="0">
              <a:lnSpc>
                <a:spcPct val="100000"/>
              </a:lnSpc>
              <a:buNone/>
            </a:pPr>
            <a:r>
              <a:rPr lang="en-US" sz="2400" dirty="0">
                <a:latin typeface="+mn-lt"/>
              </a:rPr>
              <a:t>Fully Managed Service</a:t>
            </a:r>
          </a:p>
          <a:p>
            <a:pPr marL="3175" indent="0">
              <a:lnSpc>
                <a:spcPct val="100000"/>
              </a:lnSpc>
              <a:buNone/>
            </a:pPr>
            <a:r>
              <a:rPr lang="en-US" sz="2400" dirty="0">
                <a:latin typeface="+mn-lt"/>
              </a:rPr>
              <a:t>SQL Reporting support</a:t>
            </a:r>
          </a:p>
        </p:txBody>
      </p:sp>
    </p:spTree>
    <p:extLst>
      <p:ext uri="{BB962C8B-B14F-4D97-AF65-F5344CB8AC3E}">
        <p14:creationId xmlns:p14="http://schemas.microsoft.com/office/powerpoint/2010/main" val="270309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259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Blob storage</a:t>
            </a:r>
            <a:endParaRPr lang="en-US" dirty="0">
              <a:solidFill>
                <a:schemeClr val="tx1">
                  <a:alpha val="99000"/>
                </a:scheme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latin typeface="+mn-lt"/>
              </a:rPr>
              <a:t>Highly available, scalable and secure file system</a:t>
            </a:r>
          </a:p>
          <a:p>
            <a:pPr marL="3175" indent="0">
              <a:lnSpc>
                <a:spcPct val="100000"/>
              </a:lnSpc>
              <a:buNone/>
            </a:pPr>
            <a:r>
              <a:rPr lang="en-US" sz="2400" dirty="0">
                <a:latin typeface="+mn-lt"/>
              </a:rPr>
              <a:t>Blobs can be exposed publically over http</a:t>
            </a:r>
          </a:p>
          <a:p>
            <a:pPr marL="3175" indent="0">
              <a:lnSpc>
                <a:spcPct val="100000"/>
              </a:lnSpc>
              <a:buNone/>
            </a:pPr>
            <a:r>
              <a:rPr lang="en-US" sz="2400" dirty="0">
                <a:latin typeface="+mn-lt"/>
              </a:rPr>
              <a:t>Continuous geo-replication across datacenters</a:t>
            </a:r>
          </a:p>
        </p:txBody>
      </p:sp>
    </p:spTree>
    <p:extLst>
      <p:ext uri="{BB962C8B-B14F-4D97-AF65-F5344CB8AC3E}">
        <p14:creationId xmlns:p14="http://schemas.microsoft.com/office/powerpoint/2010/main" val="119371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88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1886330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173002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090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defTabSz="1218987">
              <a:lnSpc>
                <a:spcPct val="80000"/>
              </a:lnSpc>
              <a:buSzPct val="80000"/>
            </a:pPr>
            <a:r>
              <a:rPr lang="en-US" sz="2400" dirty="0" smtClean="0">
                <a:solidFill>
                  <a:srgbClr val="5F5F5F">
                    <a:alpha val="99000"/>
                  </a:srgbClr>
                </a:solidFill>
              </a:rPr>
              <a:t>Web Roles</a:t>
            </a:r>
            <a:endParaRPr lang="en-US" sz="2400"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defTabSz="1218987">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defTabSz="1218987">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chemeClr val="tx1"/>
                </a:solidFill>
              </a:rPr>
              <a:t>distributed cache</a:t>
            </a:r>
            <a:endParaRPr dirty="0">
              <a:solidFill>
                <a:schemeClr val="tx1"/>
              </a:solidFill>
            </a:endParaRPr>
          </a:p>
        </p:txBody>
      </p:sp>
    </p:spTree>
    <p:extLst>
      <p:ext uri="{BB962C8B-B14F-4D97-AF65-F5344CB8AC3E}">
        <p14:creationId xmlns:p14="http://schemas.microsoft.com/office/powerpoint/2010/main" val="1509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defTabSz="1218987">
              <a:lnSpc>
                <a:spcPct val="80000"/>
              </a:lnSpc>
              <a:buSzPct val="80000"/>
            </a:pPr>
            <a:r>
              <a:rPr lang="en-US" sz="2400"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smtClean="0">
                  <a:gradFill>
                    <a:gsLst>
                      <a:gs pos="0">
                        <a:srgbClr val="FFFFFF"/>
                      </a:gs>
                      <a:gs pos="100000">
                        <a:srgbClr val="FFFFFF"/>
                      </a:gs>
                    </a:gsLst>
                    <a:lin ang="5400000" scaled="0"/>
                  </a:gradFill>
                </a:rPr>
                <a:t>12GB Cache</a:t>
              </a:r>
            </a:p>
            <a:p>
              <a:pPr defTabSz="1218987">
                <a:lnSpc>
                  <a:spcPct val="80000"/>
                </a:lnSpc>
                <a:buSzPct val="80000"/>
              </a:pPr>
              <a:r>
                <a:rPr lang="en-US" dirty="0" smtClean="0">
                  <a:gradFill>
                    <a:gsLst>
                      <a:gs pos="0">
                        <a:srgbClr val="FFFFFF"/>
                      </a:gs>
                      <a:gs pos="100000">
                        <a:srgbClr val="FFFFFF"/>
                      </a:gs>
                    </a:gsLst>
                    <a:lin ang="5400000" scaled="0"/>
                  </a:gradFill>
                </a:rPr>
                <a:t>Worker Role</a:t>
              </a:r>
              <a:endParaRPr lang="en-US"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98965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defTabSz="1218987">
              <a:lnSpc>
                <a:spcPct val="80000"/>
              </a:lnSpc>
              <a:buSzPct val="80000"/>
            </a:pPr>
            <a:r>
              <a:rPr lang="en-US" sz="2400"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smtClean="0">
                  <a:gradFill>
                    <a:gsLst>
                      <a:gs pos="0">
                        <a:srgbClr val="FFFFFF"/>
                      </a:gs>
                      <a:gs pos="100000">
                        <a:srgbClr val="FFFFFF"/>
                      </a:gs>
                    </a:gsLst>
                    <a:lin ang="5400000" scaled="0"/>
                  </a:gradFill>
                </a:rPr>
                <a:t>12GB Cache</a:t>
              </a:r>
            </a:p>
            <a:p>
              <a:pPr defTabSz="1218987">
                <a:lnSpc>
                  <a:spcPct val="80000"/>
                </a:lnSpc>
                <a:buSzPct val="80000"/>
              </a:pPr>
              <a:r>
                <a:rPr lang="en-US" dirty="0" smtClean="0">
                  <a:gradFill>
                    <a:gsLst>
                      <a:gs pos="0">
                        <a:srgbClr val="FFFFFF"/>
                      </a:gs>
                      <a:gs pos="100000">
                        <a:srgbClr val="FFFFFF"/>
                      </a:gs>
                    </a:gsLst>
                    <a:lin ang="5400000" scaled="0"/>
                  </a:gradFill>
                </a:rPr>
                <a:t>Worker Role</a:t>
              </a:r>
              <a:endParaRPr lang="en-US"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smtClean="0">
                  <a:gradFill>
                    <a:gsLst>
                      <a:gs pos="0">
                        <a:srgbClr val="FFFFFF"/>
                      </a:gs>
                      <a:gs pos="100000">
                        <a:srgbClr val="FFFFFF"/>
                      </a:gs>
                    </a:gsLst>
                    <a:lin ang="5400000" scaled="0"/>
                  </a:gradFill>
                </a:rPr>
                <a:t>12GB Cache</a:t>
              </a:r>
            </a:p>
            <a:p>
              <a:pPr defTabSz="1218987">
                <a:lnSpc>
                  <a:spcPct val="80000"/>
                </a:lnSpc>
                <a:buSzPct val="80000"/>
              </a:pPr>
              <a:r>
                <a:rPr lang="en-US" dirty="0" smtClean="0">
                  <a:gradFill>
                    <a:gsLst>
                      <a:gs pos="0">
                        <a:srgbClr val="FFFFFF"/>
                      </a:gs>
                      <a:gs pos="100000">
                        <a:srgbClr val="FFFFFF"/>
                      </a:gs>
                    </a:gsLst>
                    <a:lin ang="5400000" scaled="0"/>
                  </a:gradFill>
                </a:rPr>
                <a:t>Worker Role</a:t>
              </a:r>
              <a:endParaRPr lang="en-US"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defTabSz="1218987">
                <a:lnSpc>
                  <a:spcPct val="80000"/>
                </a:lnSpc>
                <a:buSzPct val="80000"/>
              </a:pPr>
              <a:r>
                <a:rPr lang="en-US" sz="2400" dirty="0">
                  <a:gradFill>
                    <a:gsLst>
                      <a:gs pos="0">
                        <a:srgbClr val="FFFFFF"/>
                      </a:gs>
                      <a:gs pos="100000">
                        <a:srgbClr val="FFFFFF"/>
                      </a:gs>
                    </a:gsLst>
                    <a:lin ang="5400000" scaled="0"/>
                  </a:gradFill>
                </a:rPr>
                <a:t>12GB Cache</a:t>
              </a:r>
            </a:p>
            <a:p>
              <a:pPr defTabSz="1218987">
                <a:lnSpc>
                  <a:spcPct val="80000"/>
                </a:lnSpc>
                <a:buSzPct val="80000"/>
              </a:pPr>
              <a:r>
                <a:rPr lang="en-US"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defTabSz="1218987">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30725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4253006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381879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defTabSz="1218987">
                <a:lnSpc>
                  <a:spcPct val="80000"/>
                </a:lnSpc>
                <a:buSzPct val="80000"/>
              </a:pPr>
              <a:r>
                <a:rPr lang="en-US" dirty="0" smtClean="0">
                  <a:gradFill>
                    <a:gsLst>
                      <a:gs pos="0">
                        <a:srgbClr val="FFFFFF"/>
                      </a:gs>
                      <a:gs pos="100000">
                        <a:srgbClr val="FFFFFF"/>
                      </a:gs>
                    </a:gsLst>
                    <a:lin ang="5400000" scaled="0"/>
                  </a:gradFill>
                </a:rPr>
                <a:t>Windows Azure</a:t>
              </a:r>
              <a:endParaRPr lang="en-US"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defTabSz="1218987">
                  <a:lnSpc>
                    <a:spcPct val="80000"/>
                  </a:lnSpc>
                  <a:buSzPct val="80000"/>
                </a:pPr>
                <a:r>
                  <a:rPr lang="en-US" sz="2400" dirty="0" smtClean="0">
                    <a:gradFill>
                      <a:gsLst>
                        <a:gs pos="0">
                          <a:srgbClr val="FFFFFF"/>
                        </a:gs>
                        <a:gs pos="100000">
                          <a:srgbClr val="FFFFFF"/>
                        </a:gs>
                      </a:gsLst>
                      <a:lin ang="5400000" scaled="0"/>
                    </a:gradFill>
                  </a:rPr>
                  <a:t>Service bus relay</a:t>
                </a:r>
                <a:endParaRPr lang="en-US" sz="24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sz="2400" dirty="0" smtClean="0">
                  <a:gradFill>
                    <a:gsLst>
                      <a:gs pos="0">
                        <a:srgbClr val="FFFFFF"/>
                      </a:gs>
                      <a:gs pos="100000">
                        <a:srgbClr val="FFFFFF"/>
                      </a:gs>
                    </a:gsLst>
                    <a:lin ang="5400000" scaled="0"/>
                  </a:gradFill>
                </a:rPr>
                <a:t>	</a:t>
              </a:r>
              <a:r>
                <a:rPr lang="en-US" sz="2400" dirty="0">
                  <a:gradFill>
                    <a:gsLst>
                      <a:gs pos="0">
                        <a:srgbClr val="FFFFFF"/>
                      </a:gs>
                      <a:gs pos="100000">
                        <a:srgbClr val="FFFFFF"/>
                      </a:gs>
                    </a:gsLst>
                    <a:lin ang="5400000" scaled="0"/>
                  </a:gradFill>
                </a:rPr>
                <a:t>C</a:t>
              </a:r>
              <a:r>
                <a:rPr lang="en-US" sz="2400" dirty="0" smtClean="0">
                  <a:gradFill>
                    <a:gsLst>
                      <a:gs pos="0">
                        <a:srgbClr val="FFFFFF"/>
                      </a:gs>
                      <a:gs pos="100000">
                        <a:srgbClr val="FFFFFF"/>
                      </a:gs>
                    </a:gsLst>
                    <a:lin ang="5400000" scaled="0"/>
                  </a:gradFill>
                </a:rPr>
                <a:t>loud </a:t>
              </a:r>
              <a:r>
                <a:rPr lang="en-US" sz="2400" dirty="0">
                  <a:gradFill>
                    <a:gsLst>
                      <a:gs pos="0">
                        <a:srgbClr val="FFFFFF"/>
                      </a:gs>
                      <a:gs pos="100000">
                        <a:srgbClr val="FFFFFF"/>
                      </a:gs>
                    </a:gsLst>
                    <a:lin ang="5400000" scaled="0"/>
                  </a:gradFill>
                </a:rPr>
                <a:t>a</a:t>
              </a:r>
              <a:r>
                <a:rPr lang="en-US" sz="2400"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defTabSz="1218987">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defTabSz="1218987">
                <a:lnSpc>
                  <a:spcPct val="80000"/>
                </a:lnSpc>
                <a:buSzPct val="80000"/>
              </a:pPr>
              <a:r>
                <a:rPr lang="en-US"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defTabSz="1218987">
                  <a:buSzPct val="80000"/>
                </a:pPr>
                <a:r>
                  <a:rPr lang="en-US" sz="2400" dirty="0" smtClean="0">
                    <a:gradFill>
                      <a:gsLst>
                        <a:gs pos="0">
                          <a:srgbClr val="FFFFFF"/>
                        </a:gs>
                        <a:gs pos="100000">
                          <a:srgbClr val="FFFFFF"/>
                        </a:gs>
                      </a:gsLst>
                      <a:lin ang="5400000" scaled="0"/>
                    </a:gradFill>
                  </a:rPr>
                  <a:t>App behind</a:t>
                </a:r>
                <a:br>
                  <a:rPr lang="en-US" sz="2400" dirty="0" smtClean="0">
                    <a:gradFill>
                      <a:gsLst>
                        <a:gs pos="0">
                          <a:srgbClr val="FFFFFF"/>
                        </a:gs>
                        <a:gs pos="100000">
                          <a:srgbClr val="FFFFFF"/>
                        </a:gs>
                      </a:gsLst>
                      <a:lin ang="5400000" scaled="0"/>
                    </a:gradFill>
                  </a:rPr>
                </a:br>
                <a:r>
                  <a:rPr lang="en-US" sz="2400" dirty="0" smtClean="0">
                    <a:gradFill>
                      <a:gsLst>
                        <a:gs pos="0">
                          <a:srgbClr val="FFFFFF"/>
                        </a:gs>
                        <a:gs pos="100000">
                          <a:srgbClr val="FFFFFF"/>
                        </a:gs>
                      </a:gsLst>
                      <a:lin ang="5400000" scaled="0"/>
                    </a:gradFill>
                  </a:rPr>
                  <a:t>firewall</a:t>
                </a:r>
                <a:endParaRPr lang="en-US" sz="2400"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590728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57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64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105787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7371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endParaRPr lang="en-US" sz="3200" dirty="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mj-lt"/>
                </a:rPr>
                <a:t>O</a:t>
              </a:r>
              <a:r>
                <a:rPr lang="en-US" sz="3200" dirty="0" smtClean="0">
                  <a:gradFill>
                    <a:gsLst>
                      <a:gs pos="0">
                        <a:srgbClr val="FFFFFF"/>
                      </a:gs>
                      <a:gs pos="100000">
                        <a:srgbClr val="FFFFFF"/>
                      </a:gs>
                    </a:gsLst>
                    <a:lin ang="5400000" scaled="0"/>
                  </a:gradFill>
                  <a:latin typeface="+mj-lt"/>
                </a:rPr>
                <a:t>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9615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1666875"/>
          </a:xfrm>
        </p:spPr>
        <p:txBody>
          <a:bodyPr/>
          <a:lstStyle/>
          <a:p>
            <a:pPr marL="0" indent="0">
              <a:buNone/>
            </a:pPr>
            <a:r>
              <a:rPr lang="en-US" sz="7200" dirty="0">
                <a:solidFill>
                  <a:srgbClr val="00AEEF">
                    <a:alpha val="99000"/>
                  </a:srgbClr>
                </a:solidFill>
              </a:rPr>
              <a:t>S</a:t>
            </a:r>
            <a:r>
              <a:rPr lang="en-US" sz="7200" dirty="0" smtClean="0">
                <a:solidFill>
                  <a:srgbClr val="00AEEF">
                    <a:alpha val="99000"/>
                  </a:srgbClr>
                </a:solidFill>
              </a:rPr>
              <a:t>tart now.</a:t>
            </a:r>
          </a:p>
          <a:p>
            <a:pPr marL="0" indent="0">
              <a:buNone/>
            </a:pPr>
            <a:r>
              <a:rPr lang="en-US" dirty="0" smtClean="0"/>
              <a:t>http://WindowsAzure.com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59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2012 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Corporation. All rights reserved. Microsoft, Windows,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and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a:r>
            <a:b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b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 and Microsoft cannot guarantee the accuracy of any information provided after the date of this presentation.  </a:t>
            </a:r>
            <a:r>
              <a:rPr lang="en-US" sz="7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MICROSOFT </a:t>
            </a:r>
            <a:r>
              <a:rPr lang="en-US" sz="7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3" name="Freeform 7"/>
          <p:cNvSpPr>
            <a:spLocks noEditPoints="1"/>
          </p:cNvSpPr>
          <p:nvPr/>
        </p:nvSpPr>
        <p:spPr bwMode="auto">
          <a:xfrm>
            <a:off x="520700" y="3053539"/>
            <a:ext cx="3701554" cy="619091"/>
          </a:xfrm>
          <a:custGeom>
            <a:avLst/>
            <a:gdLst>
              <a:gd name="T0" fmla="*/ 347 w 2774"/>
              <a:gd name="T1" fmla="*/ 444 h 464"/>
              <a:gd name="T2" fmla="*/ 281 w 2774"/>
              <a:gd name="T3" fmla="*/ 444 h 464"/>
              <a:gd name="T4" fmla="*/ 186 w 2774"/>
              <a:gd name="T5" fmla="*/ 208 h 464"/>
              <a:gd name="T6" fmla="*/ 0 w 2774"/>
              <a:gd name="T7" fmla="*/ 444 h 464"/>
              <a:gd name="T8" fmla="*/ 271 w 2774"/>
              <a:gd name="T9" fmla="*/ 5 h 464"/>
              <a:gd name="T10" fmla="*/ 396 w 2774"/>
              <a:gd name="T11" fmla="*/ 5 h 464"/>
              <a:gd name="T12" fmla="*/ 473 w 2774"/>
              <a:gd name="T13" fmla="*/ 444 h 464"/>
              <a:gd name="T14" fmla="*/ 502 w 2774"/>
              <a:gd name="T15" fmla="*/ 443 h 464"/>
              <a:gd name="T16" fmla="*/ 693 w 2774"/>
              <a:gd name="T17" fmla="*/ 118 h 464"/>
              <a:gd name="T18" fmla="*/ 702 w 2774"/>
              <a:gd name="T19" fmla="*/ 77 h 464"/>
              <a:gd name="T20" fmla="*/ 600 w 2774"/>
              <a:gd name="T21" fmla="*/ 5 h 464"/>
              <a:gd name="T22" fmla="*/ 702 w 2774"/>
              <a:gd name="T23" fmla="*/ 77 h 464"/>
              <a:gd name="T24" fmla="*/ 869 w 2774"/>
              <a:gd name="T25" fmla="*/ 187 h 464"/>
              <a:gd name="T26" fmla="*/ 883 w 2774"/>
              <a:gd name="T27" fmla="*/ 324 h 464"/>
              <a:gd name="T28" fmla="*/ 805 w 2774"/>
              <a:gd name="T29" fmla="*/ 453 h 464"/>
              <a:gd name="T30" fmla="*/ 1024 w 2774"/>
              <a:gd name="T31" fmla="*/ 240 h 464"/>
              <a:gd name="T32" fmla="*/ 1252 w 2774"/>
              <a:gd name="T33" fmla="*/ 184 h 464"/>
              <a:gd name="T34" fmla="*/ 1569 w 2774"/>
              <a:gd name="T35" fmla="*/ 282 h 464"/>
              <a:gd name="T36" fmla="*/ 1454 w 2774"/>
              <a:gd name="T37" fmla="*/ 332 h 464"/>
              <a:gd name="T38" fmla="*/ 1725 w 2774"/>
              <a:gd name="T39" fmla="*/ 381 h 464"/>
              <a:gd name="T40" fmla="*/ 1596 w 2774"/>
              <a:gd name="T41" fmla="*/ 202 h 464"/>
              <a:gd name="T42" fmla="*/ 1904 w 2774"/>
              <a:gd name="T43" fmla="*/ 213 h 464"/>
              <a:gd name="T44" fmla="*/ 1753 w 2774"/>
              <a:gd name="T45" fmla="*/ 171 h 464"/>
              <a:gd name="T46" fmla="*/ 1893 w 2774"/>
              <a:gd name="T47" fmla="*/ 326 h 464"/>
              <a:gd name="T48" fmla="*/ 1545 w 2774"/>
              <a:gd name="T49" fmla="*/ 348 h 464"/>
              <a:gd name="T50" fmla="*/ 1231 w 2774"/>
              <a:gd name="T51" fmla="*/ 218 h 464"/>
              <a:gd name="T52" fmla="*/ 1103 w 2774"/>
              <a:gd name="T53" fmla="*/ 444 h 464"/>
              <a:gd name="T54" fmla="*/ 1065 w 2774"/>
              <a:gd name="T55" fmla="*/ 118 h 464"/>
              <a:gd name="T56" fmla="*/ 1161 w 2774"/>
              <a:gd name="T57" fmla="*/ 159 h 464"/>
              <a:gd name="T58" fmla="*/ 1271 w 2774"/>
              <a:gd name="T59" fmla="*/ 113 h 464"/>
              <a:gd name="T60" fmla="*/ 1360 w 2774"/>
              <a:gd name="T61" fmla="*/ 371 h 464"/>
              <a:gd name="T62" fmla="*/ 1360 w 2774"/>
              <a:gd name="T63" fmla="*/ 371 h 464"/>
              <a:gd name="T64" fmla="*/ 2128 w 2774"/>
              <a:gd name="T65" fmla="*/ 106 h 464"/>
              <a:gd name="T66" fmla="*/ 2058 w 2774"/>
              <a:gd name="T67" fmla="*/ 371 h 464"/>
              <a:gd name="T68" fmla="*/ 2058 w 2774"/>
              <a:gd name="T69" fmla="*/ 371 h 464"/>
              <a:gd name="T70" fmla="*/ 2611 w 2774"/>
              <a:gd name="T71" fmla="*/ 194 h 464"/>
              <a:gd name="T72" fmla="*/ 2579 w 2774"/>
              <a:gd name="T73" fmla="*/ 360 h 464"/>
              <a:gd name="T74" fmla="*/ 2612 w 2774"/>
              <a:gd name="T75" fmla="*/ 441 h 464"/>
              <a:gd name="T76" fmla="*/ 2466 w 2774"/>
              <a:gd name="T77" fmla="*/ 358 h 464"/>
              <a:gd name="T78" fmla="*/ 2437 w 2774"/>
              <a:gd name="T79" fmla="*/ 194 h 464"/>
              <a:gd name="T80" fmla="*/ 2266 w 2774"/>
              <a:gd name="T81" fmla="*/ 443 h 464"/>
              <a:gd name="T82" fmla="*/ 2261 w 2774"/>
              <a:gd name="T83" fmla="*/ 194 h 464"/>
              <a:gd name="T84" fmla="*/ 2336 w 2774"/>
              <a:gd name="T85" fmla="*/ 118 h 464"/>
              <a:gd name="T86" fmla="*/ 2509 w 2774"/>
              <a:gd name="T87" fmla="*/ 11 h 464"/>
              <a:gd name="T88" fmla="*/ 2451 w 2774"/>
              <a:gd name="T89" fmla="*/ 110 h 464"/>
              <a:gd name="T90" fmla="*/ 2518 w 2774"/>
              <a:gd name="T91" fmla="*/ 118 h 464"/>
              <a:gd name="T92" fmla="*/ 2644 w 2774"/>
              <a:gd name="T93" fmla="*/ 40 h 464"/>
              <a:gd name="T94" fmla="*/ 2683 w 2774"/>
              <a:gd name="T95" fmla="*/ 118 h 464"/>
              <a:gd name="T96" fmla="*/ 2738 w 2774"/>
              <a:gd name="T97" fmla="*/ 187 h 464"/>
              <a:gd name="T98" fmla="*/ 2738 w 2774"/>
              <a:gd name="T99" fmla="*/ 115 h 464"/>
              <a:gd name="T100" fmla="*/ 2738 w 2774"/>
              <a:gd name="T101" fmla="*/ 187 h 464"/>
              <a:gd name="T102" fmla="*/ 2707 w 2774"/>
              <a:gd name="T103" fmla="*/ 151 h 464"/>
              <a:gd name="T104" fmla="*/ 2768 w 2774"/>
              <a:gd name="T105" fmla="*/ 151 h 464"/>
              <a:gd name="T106" fmla="*/ 2743 w 2774"/>
              <a:gd name="T107" fmla="*/ 152 h 464"/>
              <a:gd name="T108" fmla="*/ 2744 w 2774"/>
              <a:gd name="T109" fmla="*/ 168 h 464"/>
              <a:gd name="T110" fmla="*/ 2730 w 2774"/>
              <a:gd name="T111" fmla="*/ 152 h 464"/>
              <a:gd name="T112" fmla="*/ 2721 w 2774"/>
              <a:gd name="T113" fmla="*/ 168 h 464"/>
              <a:gd name="T114" fmla="*/ 2743 w 2774"/>
              <a:gd name="T115" fmla="*/ 130 h 464"/>
              <a:gd name="T116" fmla="*/ 2743 w 2774"/>
              <a:gd name="T117" fmla="*/ 152 h 464"/>
              <a:gd name="T118" fmla="*/ 2734 w 2774"/>
              <a:gd name="T119" fmla="*/ 136 h 464"/>
              <a:gd name="T120" fmla="*/ 2737 w 2774"/>
              <a:gd name="T121" fmla="*/ 147 h 464"/>
              <a:gd name="T122" fmla="*/ 2742 w 2774"/>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4"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8" y="5"/>
                  <a:pt x="98" y="5"/>
                  <a:pt x="98" y="5"/>
                </a:cubicBezTo>
                <a:cubicBezTo>
                  <a:pt x="271" y="5"/>
                  <a:pt x="271" y="5"/>
                  <a:pt x="271" y="5"/>
                </a:cubicBezTo>
                <a:cubicBezTo>
                  <a:pt x="279" y="250"/>
                  <a:pt x="279" y="250"/>
                  <a:pt x="279" y="250"/>
                </a:cubicBezTo>
                <a:cubicBezTo>
                  <a:pt x="396" y="5"/>
                  <a:pt x="396" y="5"/>
                  <a:pt x="396" y="5"/>
                </a:cubicBezTo>
                <a:cubicBezTo>
                  <a:pt x="570" y="5"/>
                  <a:pt x="570" y="5"/>
                  <a:pt x="570" y="5"/>
                </a:cubicBezTo>
                <a:lnTo>
                  <a:pt x="473" y="444"/>
                </a:lnTo>
                <a:close/>
                <a:moveTo>
                  <a:pt x="621" y="444"/>
                </a:moveTo>
                <a:cubicBezTo>
                  <a:pt x="502" y="443"/>
                  <a:pt x="502" y="443"/>
                  <a:pt x="502" y="443"/>
                </a:cubicBezTo>
                <a:cubicBezTo>
                  <a:pt x="576" y="118"/>
                  <a:pt x="576" y="118"/>
                  <a:pt x="576" y="118"/>
                </a:cubicBezTo>
                <a:cubicBezTo>
                  <a:pt x="693" y="118"/>
                  <a:pt x="693" y="118"/>
                  <a:pt x="693" y="118"/>
                </a:cubicBezTo>
                <a:lnTo>
                  <a:pt x="621" y="444"/>
                </a:lnTo>
                <a:close/>
                <a:moveTo>
                  <a:pt x="702" y="77"/>
                </a:moveTo>
                <a:cubicBezTo>
                  <a:pt x="585" y="77"/>
                  <a:pt x="585" y="77"/>
                  <a:pt x="585" y="77"/>
                </a:cubicBezTo>
                <a:cubicBezTo>
                  <a:pt x="600" y="5"/>
                  <a:pt x="600" y="5"/>
                  <a:pt x="600" y="5"/>
                </a:cubicBezTo>
                <a:cubicBezTo>
                  <a:pt x="718" y="5"/>
                  <a:pt x="718" y="5"/>
                  <a:pt x="718" y="5"/>
                </a:cubicBezTo>
                <a:lnTo>
                  <a:pt x="702" y="77"/>
                </a:lnTo>
                <a:close/>
                <a:moveTo>
                  <a:pt x="902" y="240"/>
                </a:moveTo>
                <a:cubicBezTo>
                  <a:pt x="904" y="235"/>
                  <a:pt x="908" y="186"/>
                  <a:pt x="869" y="187"/>
                </a:cubicBezTo>
                <a:cubicBezTo>
                  <a:pt x="797" y="190"/>
                  <a:pt x="746" y="369"/>
                  <a:pt x="826" y="371"/>
                </a:cubicBezTo>
                <a:cubicBezTo>
                  <a:pt x="862" y="372"/>
                  <a:pt x="879" y="329"/>
                  <a:pt x="883" y="324"/>
                </a:cubicBezTo>
                <a:cubicBezTo>
                  <a:pt x="1005" y="324"/>
                  <a:pt x="1005" y="324"/>
                  <a:pt x="1005" y="324"/>
                </a:cubicBezTo>
                <a:cubicBezTo>
                  <a:pt x="1005" y="326"/>
                  <a:pt x="968" y="456"/>
                  <a:pt x="805" y="453"/>
                </a:cubicBezTo>
                <a:cubicBezTo>
                  <a:pt x="586" y="448"/>
                  <a:pt x="642" y="98"/>
                  <a:pt x="891" y="110"/>
                </a:cubicBezTo>
                <a:cubicBezTo>
                  <a:pt x="1032" y="117"/>
                  <a:pt x="1025" y="235"/>
                  <a:pt x="1024" y="240"/>
                </a:cubicBezTo>
                <a:lnTo>
                  <a:pt x="902" y="240"/>
                </a:lnTo>
                <a:close/>
                <a:moveTo>
                  <a:pt x="1252" y="184"/>
                </a:moveTo>
                <a:cubicBezTo>
                  <a:pt x="1291" y="136"/>
                  <a:pt x="1352" y="102"/>
                  <a:pt x="1431" y="106"/>
                </a:cubicBezTo>
                <a:cubicBezTo>
                  <a:pt x="1542" y="112"/>
                  <a:pt x="1587" y="193"/>
                  <a:pt x="1569" y="282"/>
                </a:cubicBezTo>
                <a:cubicBezTo>
                  <a:pt x="1567" y="291"/>
                  <a:pt x="1561" y="294"/>
                  <a:pt x="1551" y="297"/>
                </a:cubicBezTo>
                <a:cubicBezTo>
                  <a:pt x="1454" y="332"/>
                  <a:pt x="1454" y="332"/>
                  <a:pt x="1454" y="332"/>
                </a:cubicBezTo>
                <a:cubicBezTo>
                  <a:pt x="1672" y="332"/>
                  <a:pt x="1672" y="332"/>
                  <a:pt x="1672" y="332"/>
                </a:cubicBezTo>
                <a:cubicBezTo>
                  <a:pt x="1672" y="332"/>
                  <a:pt x="1655" y="382"/>
                  <a:pt x="1725" y="381"/>
                </a:cubicBezTo>
                <a:cubicBezTo>
                  <a:pt x="1773" y="380"/>
                  <a:pt x="1792" y="326"/>
                  <a:pt x="1727" y="315"/>
                </a:cubicBezTo>
                <a:cubicBezTo>
                  <a:pt x="1698" y="310"/>
                  <a:pt x="1583" y="291"/>
                  <a:pt x="1596" y="202"/>
                </a:cubicBezTo>
                <a:cubicBezTo>
                  <a:pt x="1606" y="129"/>
                  <a:pt x="1682" y="103"/>
                  <a:pt x="1765" y="104"/>
                </a:cubicBezTo>
                <a:cubicBezTo>
                  <a:pt x="1934" y="107"/>
                  <a:pt x="1902" y="206"/>
                  <a:pt x="1904" y="213"/>
                </a:cubicBezTo>
                <a:cubicBezTo>
                  <a:pt x="1792" y="213"/>
                  <a:pt x="1792" y="213"/>
                  <a:pt x="1792" y="213"/>
                </a:cubicBezTo>
                <a:cubicBezTo>
                  <a:pt x="1792" y="213"/>
                  <a:pt x="1804" y="171"/>
                  <a:pt x="1753" y="171"/>
                </a:cubicBezTo>
                <a:cubicBezTo>
                  <a:pt x="1706" y="171"/>
                  <a:pt x="1695" y="213"/>
                  <a:pt x="1748" y="224"/>
                </a:cubicBezTo>
                <a:cubicBezTo>
                  <a:pt x="1814" y="238"/>
                  <a:pt x="1888" y="242"/>
                  <a:pt x="1893" y="326"/>
                </a:cubicBezTo>
                <a:cubicBezTo>
                  <a:pt x="1894" y="349"/>
                  <a:pt x="1880" y="458"/>
                  <a:pt x="1710" y="455"/>
                </a:cubicBezTo>
                <a:cubicBezTo>
                  <a:pt x="1558" y="454"/>
                  <a:pt x="1542" y="385"/>
                  <a:pt x="1545" y="348"/>
                </a:cubicBezTo>
                <a:cubicBezTo>
                  <a:pt x="1515" y="406"/>
                  <a:pt x="1445" y="457"/>
                  <a:pt x="1352" y="454"/>
                </a:cubicBezTo>
                <a:cubicBezTo>
                  <a:pt x="1209" y="449"/>
                  <a:pt x="1178" y="318"/>
                  <a:pt x="1231" y="218"/>
                </a:cubicBezTo>
                <a:cubicBezTo>
                  <a:pt x="1205" y="219"/>
                  <a:pt x="1152" y="231"/>
                  <a:pt x="1130" y="328"/>
                </a:cubicBezTo>
                <a:cubicBezTo>
                  <a:pt x="1103" y="444"/>
                  <a:pt x="1103" y="444"/>
                  <a:pt x="1103" y="444"/>
                </a:cubicBezTo>
                <a:cubicBezTo>
                  <a:pt x="991" y="444"/>
                  <a:pt x="991" y="444"/>
                  <a:pt x="991" y="444"/>
                </a:cubicBezTo>
                <a:cubicBezTo>
                  <a:pt x="1065" y="118"/>
                  <a:pt x="1065" y="118"/>
                  <a:pt x="1065" y="118"/>
                </a:cubicBezTo>
                <a:cubicBezTo>
                  <a:pt x="1171" y="118"/>
                  <a:pt x="1171" y="118"/>
                  <a:pt x="1171" y="118"/>
                </a:cubicBezTo>
                <a:cubicBezTo>
                  <a:pt x="1161" y="159"/>
                  <a:pt x="1161" y="159"/>
                  <a:pt x="1161" y="159"/>
                </a:cubicBezTo>
                <a:cubicBezTo>
                  <a:pt x="1176" y="141"/>
                  <a:pt x="1194" y="129"/>
                  <a:pt x="1216" y="122"/>
                </a:cubicBezTo>
                <a:cubicBezTo>
                  <a:pt x="1233" y="116"/>
                  <a:pt x="1251" y="113"/>
                  <a:pt x="1271" y="113"/>
                </a:cubicBezTo>
                <a:lnTo>
                  <a:pt x="1252" y="184"/>
                </a:lnTo>
                <a:close/>
                <a:moveTo>
                  <a:pt x="1360" y="371"/>
                </a:moveTo>
                <a:cubicBezTo>
                  <a:pt x="1442" y="388"/>
                  <a:pt x="1498" y="194"/>
                  <a:pt x="1422" y="182"/>
                </a:cubicBezTo>
                <a:cubicBezTo>
                  <a:pt x="1346" y="170"/>
                  <a:pt x="1285" y="355"/>
                  <a:pt x="1360" y="371"/>
                </a:cubicBezTo>
                <a:close/>
                <a:moveTo>
                  <a:pt x="2051" y="454"/>
                </a:moveTo>
                <a:cubicBezTo>
                  <a:pt x="1813" y="444"/>
                  <a:pt x="1884" y="94"/>
                  <a:pt x="2128" y="106"/>
                </a:cubicBezTo>
                <a:cubicBezTo>
                  <a:pt x="2358" y="117"/>
                  <a:pt x="2293" y="464"/>
                  <a:pt x="2051" y="454"/>
                </a:cubicBezTo>
                <a:close/>
                <a:moveTo>
                  <a:pt x="2058" y="371"/>
                </a:moveTo>
                <a:cubicBezTo>
                  <a:pt x="2141" y="388"/>
                  <a:pt x="2196" y="194"/>
                  <a:pt x="2120" y="182"/>
                </a:cubicBezTo>
                <a:cubicBezTo>
                  <a:pt x="2044" y="170"/>
                  <a:pt x="1983" y="355"/>
                  <a:pt x="2058" y="371"/>
                </a:cubicBezTo>
                <a:close/>
                <a:moveTo>
                  <a:pt x="2666" y="194"/>
                </a:moveTo>
                <a:cubicBezTo>
                  <a:pt x="2611" y="194"/>
                  <a:pt x="2611" y="194"/>
                  <a:pt x="2611" y="194"/>
                </a:cubicBezTo>
                <a:cubicBezTo>
                  <a:pt x="2580" y="336"/>
                  <a:pt x="2580" y="336"/>
                  <a:pt x="2580" y="336"/>
                </a:cubicBezTo>
                <a:cubicBezTo>
                  <a:pt x="2578" y="343"/>
                  <a:pt x="2576" y="351"/>
                  <a:pt x="2579" y="360"/>
                </a:cubicBezTo>
                <a:cubicBezTo>
                  <a:pt x="2584" y="372"/>
                  <a:pt x="2630" y="367"/>
                  <a:pt x="2630" y="367"/>
                </a:cubicBezTo>
                <a:cubicBezTo>
                  <a:pt x="2612" y="441"/>
                  <a:pt x="2612" y="441"/>
                  <a:pt x="2612" y="441"/>
                </a:cubicBezTo>
                <a:cubicBezTo>
                  <a:pt x="2612" y="441"/>
                  <a:pt x="2518" y="452"/>
                  <a:pt x="2486" y="430"/>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8" y="118"/>
                  <a:pt x="2278" y="118"/>
                  <a:pt x="2278" y="118"/>
                </a:cubicBezTo>
                <a:cubicBezTo>
                  <a:pt x="2336" y="118"/>
                  <a:pt x="2336" y="118"/>
                  <a:pt x="2336" y="118"/>
                </a:cubicBezTo>
                <a:cubicBezTo>
                  <a:pt x="2347" y="69"/>
                  <a:pt x="2356" y="47"/>
                  <a:pt x="2381" y="28"/>
                </a:cubicBezTo>
                <a:cubicBezTo>
                  <a:pt x="2417" y="0"/>
                  <a:pt x="2509" y="11"/>
                  <a:pt x="2509" y="11"/>
                </a:cubicBezTo>
                <a:cubicBezTo>
                  <a:pt x="2496" y="72"/>
                  <a:pt x="2496" y="72"/>
                  <a:pt x="2496" y="72"/>
                </a:cubicBezTo>
                <a:cubicBezTo>
                  <a:pt x="2459" y="72"/>
                  <a:pt x="2456" y="85"/>
                  <a:pt x="2451" y="110"/>
                </a:cubicBezTo>
                <a:cubicBezTo>
                  <a:pt x="2449" y="118"/>
                  <a:pt x="2449" y="118"/>
                  <a:pt x="2449" y="118"/>
                </a:cubicBezTo>
                <a:cubicBezTo>
                  <a:pt x="2518" y="118"/>
                  <a:pt x="2518" y="118"/>
                  <a:pt x="2518" y="118"/>
                </a:cubicBezTo>
                <a:cubicBezTo>
                  <a:pt x="2536" y="40"/>
                  <a:pt x="2536" y="40"/>
                  <a:pt x="2536" y="40"/>
                </a:cubicBezTo>
                <a:cubicBezTo>
                  <a:pt x="2644" y="40"/>
                  <a:pt x="2644" y="40"/>
                  <a:pt x="2644" y="40"/>
                </a:cubicBezTo>
                <a:cubicBezTo>
                  <a:pt x="2627" y="118"/>
                  <a:pt x="2627" y="118"/>
                  <a:pt x="2627" y="118"/>
                </a:cubicBezTo>
                <a:cubicBezTo>
                  <a:pt x="2683" y="118"/>
                  <a:pt x="2683" y="118"/>
                  <a:pt x="2683" y="118"/>
                </a:cubicBezTo>
                <a:lnTo>
                  <a:pt x="2666" y="194"/>
                </a:lnTo>
                <a:close/>
                <a:moveTo>
                  <a:pt x="2738" y="187"/>
                </a:moveTo>
                <a:cubicBezTo>
                  <a:pt x="2718" y="187"/>
                  <a:pt x="2702" y="171"/>
                  <a:pt x="2702" y="151"/>
                </a:cubicBezTo>
                <a:cubicBezTo>
                  <a:pt x="2702" y="131"/>
                  <a:pt x="2718" y="115"/>
                  <a:pt x="2738" y="115"/>
                </a:cubicBezTo>
                <a:cubicBezTo>
                  <a:pt x="2757" y="115"/>
                  <a:pt x="2774" y="131"/>
                  <a:pt x="2774" y="151"/>
                </a:cubicBezTo>
                <a:cubicBezTo>
                  <a:pt x="2774" y="171"/>
                  <a:pt x="2757" y="187"/>
                  <a:pt x="2738" y="187"/>
                </a:cubicBezTo>
                <a:close/>
                <a:moveTo>
                  <a:pt x="2738" y="121"/>
                </a:moveTo>
                <a:cubicBezTo>
                  <a:pt x="2721" y="121"/>
                  <a:pt x="2707" y="134"/>
                  <a:pt x="2707" y="151"/>
                </a:cubicBezTo>
                <a:cubicBezTo>
                  <a:pt x="2707" y="168"/>
                  <a:pt x="2721" y="182"/>
                  <a:pt x="2738" y="182"/>
                </a:cubicBezTo>
                <a:cubicBezTo>
                  <a:pt x="2755" y="182"/>
                  <a:pt x="2768" y="168"/>
                  <a:pt x="2768" y="151"/>
                </a:cubicBezTo>
                <a:cubicBezTo>
                  <a:pt x="2768" y="134"/>
                  <a:pt x="2755" y="121"/>
                  <a:pt x="2738" y="121"/>
                </a:cubicBezTo>
                <a:close/>
                <a:moveTo>
                  <a:pt x="2743" y="152"/>
                </a:moveTo>
                <a:cubicBezTo>
                  <a:pt x="2750" y="168"/>
                  <a:pt x="2750" y="168"/>
                  <a:pt x="2750" y="168"/>
                </a:cubicBezTo>
                <a:cubicBezTo>
                  <a:pt x="2744" y="168"/>
                  <a:pt x="2744" y="168"/>
                  <a:pt x="2744" y="168"/>
                </a:cubicBezTo>
                <a:cubicBezTo>
                  <a:pt x="2737" y="152"/>
                  <a:pt x="2737" y="152"/>
                  <a:pt x="2737" y="152"/>
                </a:cubicBezTo>
                <a:cubicBezTo>
                  <a:pt x="2730" y="152"/>
                  <a:pt x="2730" y="152"/>
                  <a:pt x="2730" y="152"/>
                </a:cubicBezTo>
                <a:cubicBezTo>
                  <a:pt x="2726" y="168"/>
                  <a:pt x="2726" y="168"/>
                  <a:pt x="2726" y="168"/>
                </a:cubicBezTo>
                <a:cubicBezTo>
                  <a:pt x="2721" y="168"/>
                  <a:pt x="2721" y="168"/>
                  <a:pt x="2721" y="168"/>
                </a:cubicBezTo>
                <a:cubicBezTo>
                  <a:pt x="2729" y="131"/>
                  <a:pt x="2729" y="131"/>
                  <a:pt x="2729" y="131"/>
                </a:cubicBezTo>
                <a:cubicBezTo>
                  <a:pt x="2743" y="130"/>
                  <a:pt x="2743" y="130"/>
                  <a:pt x="2743" y="130"/>
                </a:cubicBezTo>
                <a:cubicBezTo>
                  <a:pt x="2752" y="130"/>
                  <a:pt x="2755" y="136"/>
                  <a:pt x="2755" y="141"/>
                </a:cubicBezTo>
                <a:cubicBezTo>
                  <a:pt x="2754" y="147"/>
                  <a:pt x="2749" y="152"/>
                  <a:pt x="2743" y="152"/>
                </a:cubicBezTo>
                <a:close/>
                <a:moveTo>
                  <a:pt x="2742" y="136"/>
                </a:moveTo>
                <a:cubicBezTo>
                  <a:pt x="2734" y="136"/>
                  <a:pt x="2734" y="136"/>
                  <a:pt x="2734" y="136"/>
                </a:cubicBezTo>
                <a:cubicBezTo>
                  <a:pt x="2732" y="147"/>
                  <a:pt x="2732" y="147"/>
                  <a:pt x="2732" y="147"/>
                </a:cubicBezTo>
                <a:cubicBezTo>
                  <a:pt x="2737" y="147"/>
                  <a:pt x="2737" y="147"/>
                  <a:pt x="2737" y="147"/>
                </a:cubicBezTo>
                <a:cubicBezTo>
                  <a:pt x="2742" y="147"/>
                  <a:pt x="2749" y="147"/>
                  <a:pt x="2749" y="141"/>
                </a:cubicBezTo>
                <a:cubicBezTo>
                  <a:pt x="2749" y="137"/>
                  <a:pt x="2747" y="136"/>
                  <a:pt x="2742" y="136"/>
                </a:cubicBezTo>
                <a:close/>
              </a:path>
            </a:pathLst>
          </a:custGeom>
          <a:solidFill>
            <a:srgbClr val="00A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479190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22347" y="1357926"/>
            <a:ext cx="3066325" cy="3066325"/>
          </a:xfrm>
          <a:prstGeom prst="rect">
            <a:avLst/>
          </a:prstGeom>
        </p:spPr>
      </p:pic>
      <p:sp>
        <p:nvSpPr>
          <p:cNvPr id="5" name="CS Text"/>
          <p:cNvSpPr txBox="1">
            <a:spLocks/>
          </p:cNvSpPr>
          <p:nvPr/>
        </p:nvSpPr>
        <p:spPr>
          <a:xfrm>
            <a:off x="4160277" y="4430253"/>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763737" y="4430253"/>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33283" y="1500548"/>
            <a:ext cx="2781081" cy="2781081"/>
          </a:xfrm>
          <a:prstGeom prst="rect">
            <a:avLst/>
          </a:prstGeom>
        </p:spPr>
      </p:pic>
      <p:sp>
        <p:nvSpPr>
          <p:cNvPr id="9" name="Virtual machines text"/>
          <p:cNvSpPr txBox="1">
            <a:spLocks/>
          </p:cNvSpPr>
          <p:nvPr/>
        </p:nvSpPr>
        <p:spPr>
          <a:xfrm>
            <a:off x="8278624" y="4430253"/>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46001" y="1500548"/>
            <a:ext cx="2781081" cy="2781081"/>
          </a:xfrm>
          <a:prstGeom prst="rect">
            <a:avLst/>
          </a:prstGeom>
        </p:spPr>
      </p:pic>
    </p:spTree>
    <p:extLst>
      <p:ext uri="{BB962C8B-B14F-4D97-AF65-F5344CB8AC3E}">
        <p14:creationId xmlns:p14="http://schemas.microsoft.com/office/powerpoint/2010/main" val="3305643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971952"/>
            <a:ext cx="11149013" cy="914096"/>
          </a:xfrm>
        </p:spPr>
        <p:txBody>
          <a:bodyPr anchor="ctr"/>
          <a:lstStyle/>
          <a:p>
            <a:r>
              <a:rPr lang="en-US" sz="6600" dirty="0" smtClean="0"/>
              <a:t>Inside </a:t>
            </a:r>
            <a:r>
              <a:rPr lang="en-US" sz="6600" smtClean="0"/>
              <a:t>a Datacenter</a:t>
            </a:r>
            <a:endParaRPr lang="en-US" sz="6600" dirty="0">
              <a:solidFill>
                <a:srgbClr val="00AEEF">
                  <a:alpha val="98000"/>
                </a:srgbClr>
              </a:solidFill>
            </a:endParaRPr>
          </a:p>
        </p:txBody>
      </p:sp>
      <p:sp>
        <p:nvSpPr>
          <p:cNvPr id="5" name="Text Placeholder 4"/>
          <p:cNvSpPr>
            <a:spLocks noGrp="1"/>
          </p:cNvSpPr>
          <p:nvPr>
            <p:ph type="body" sz="quarter" idx="4294967295"/>
          </p:nvPr>
        </p:nvSpPr>
        <p:spPr>
          <a:xfrm>
            <a:off x="7501223" y="4343400"/>
            <a:ext cx="3341687" cy="498598"/>
          </a:xfrm>
        </p:spPr>
        <p:txBody>
          <a:bodyPr/>
          <a:lstStyle/>
          <a:p>
            <a:pPr marL="0" indent="0">
              <a:buNone/>
            </a:pPr>
            <a:r>
              <a:rPr lang="en-US" dirty="0" smtClean="0"/>
              <a:t>Video</a:t>
            </a:r>
            <a:endParaRPr lang="en-US" dirty="0"/>
          </a:p>
        </p:txBody>
      </p:sp>
      <p:sp>
        <p:nvSpPr>
          <p:cNvPr id="4" name="Freeform 6"/>
          <p:cNvSpPr>
            <a:spLocks noEditPoints="1"/>
          </p:cNvSpPr>
          <p:nvPr/>
        </p:nvSpPr>
        <p:spPr bwMode="auto">
          <a:xfrm>
            <a:off x="7174523" y="1504001"/>
            <a:ext cx="389059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Tree>
    <p:extLst>
      <p:ext uri="{BB962C8B-B14F-4D97-AF65-F5344CB8AC3E}">
        <p14:creationId xmlns:p14="http://schemas.microsoft.com/office/powerpoint/2010/main" val="395697227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own Arrow 18"/>
          <p:cNvSpPr/>
          <p:nvPr/>
        </p:nvSpPr>
        <p:spPr bwMode="auto">
          <a:xfrm rot="16200000">
            <a:off x="5777239" y="1353206"/>
            <a:ext cx="353327" cy="5464819"/>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mtClean="0"/>
              <a:t>Tightly Coupled</a:t>
            </a:r>
            <a:endParaRPr lang="en-US" dirty="0"/>
          </a:p>
        </p:txBody>
      </p:sp>
      <p:grpSp>
        <p:nvGrpSpPr>
          <p:cNvPr id="50" name="Group 49"/>
          <p:cNvGrpSpPr/>
          <p:nvPr/>
        </p:nvGrpSpPr>
        <p:grpSpPr>
          <a:xfrm>
            <a:off x="664949" y="2975364"/>
            <a:ext cx="2615878" cy="2722551"/>
            <a:chOff x="664949" y="2975364"/>
            <a:chExt cx="2615878" cy="2722551"/>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solidFill>
                    <a:schemeClr val="tx1">
                      <a:alpha val="99000"/>
                    </a:schemeClr>
                  </a:solidFill>
                </a:rPr>
                <a:t>Store Front End</a:t>
              </a:r>
              <a:endParaRPr lang="en-US" sz="2800" dirty="0">
                <a:solidFill>
                  <a:schemeClr val="tx1">
                    <a:alpha val="99000"/>
                  </a:schemeClr>
                </a:solidFill>
              </a:endParaRPr>
            </a:p>
          </p:txBody>
        </p:sp>
      </p:grpSp>
      <p:grpSp>
        <p:nvGrpSpPr>
          <p:cNvPr id="52" name="Group 51"/>
          <p:cNvGrpSpPr/>
          <p:nvPr/>
        </p:nvGrpSpPr>
        <p:grpSpPr>
          <a:xfrm>
            <a:off x="8744295" y="1726645"/>
            <a:ext cx="2227027" cy="1113514"/>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grpSp>
      <p:grpSp>
        <p:nvGrpSpPr>
          <p:cNvPr id="51" name="Group 50"/>
          <p:cNvGrpSpPr/>
          <p:nvPr/>
        </p:nvGrpSpPr>
        <p:grpSpPr>
          <a:xfrm>
            <a:off x="8703318" y="2975363"/>
            <a:ext cx="2615878" cy="2722552"/>
            <a:chOff x="8703318" y="2975363"/>
            <a:chExt cx="2615878" cy="2722552"/>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spTree>
    <p:extLst>
      <p:ext uri="{BB962C8B-B14F-4D97-AF65-F5344CB8AC3E}">
        <p14:creationId xmlns:p14="http://schemas.microsoft.com/office/powerpoint/2010/main" val="185591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22" presetClass="entr" presetSubtype="4"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6296" y="2975363"/>
            <a:ext cx="2520673" cy="2220507"/>
          </a:xfrm>
          <a:prstGeom prst="rect">
            <a:avLst/>
          </a:prstGeom>
        </p:spPr>
      </p:pic>
      <p:sp>
        <p:nvSpPr>
          <p:cNvPr id="19" name="Down Arrow 18"/>
          <p:cNvSpPr/>
          <p:nvPr/>
        </p:nvSpPr>
        <p:spPr bwMode="auto">
          <a:xfrm rot="16200000">
            <a:off x="5791307" y="1353206"/>
            <a:ext cx="353327" cy="5464819"/>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Rectangle 36"/>
          <p:cNvSpPr/>
          <p:nvPr/>
        </p:nvSpPr>
        <p:spPr bwMode="auto">
          <a:xfrm>
            <a:off x="8743221" y="2975363"/>
            <a:ext cx="2227027" cy="2227027"/>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Rectangle 37"/>
          <p:cNvSpPr/>
          <p:nvPr/>
        </p:nvSpPr>
        <p:spPr bwMode="auto">
          <a:xfrm>
            <a:off x="8743221" y="1726645"/>
            <a:ext cx="2227027" cy="1113514"/>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mtClean="0"/>
              <a:t>Tightly Coupled</a:t>
            </a:r>
            <a:endParaRPr lang="en-US" dirty="0"/>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Store Front End</a:t>
            </a: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pic>
        <p:nvPicPr>
          <p:cNvPr id="27" name="Picture 2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pic>
        <p:nvPicPr>
          <p:cNvPr id="44" name="Picture 4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018963" y="4682216"/>
            <a:ext cx="614015" cy="512331"/>
          </a:xfrm>
          <a:prstGeom prst="rect">
            <a:avLst/>
          </a:prstGeom>
        </p:spPr>
      </p:pic>
      <p:pic>
        <p:nvPicPr>
          <p:cNvPr id="45" name="Picture 4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768632" y="1008200"/>
            <a:ext cx="512331" cy="614015"/>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84212" y="2286000"/>
            <a:ext cx="512331" cy="614015"/>
          </a:xfrm>
          <a:prstGeom prst="rect">
            <a:avLst/>
          </a:prstGeom>
        </p:spPr>
      </p:pic>
    </p:spTree>
    <p:extLst>
      <p:ext uri="{BB962C8B-B14F-4D97-AF65-F5344CB8AC3E}">
        <p14:creationId xmlns:p14="http://schemas.microsoft.com/office/powerpoint/2010/main" val="195190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ppt_x</p:attrName>
                                        </p:attrNameLst>
                                      </p:cBhvr>
                                      <p:tavLst>
                                        <p:tav tm="0">
                                          <p:val>
                                            <p:strVal val="#ppt_x+#ppt_w*1.125000"/>
                                          </p:val>
                                        </p:tav>
                                        <p:tav tm="100000">
                                          <p:val>
                                            <p:strVal val="#ppt_x"/>
                                          </p:val>
                                        </p:tav>
                                      </p:tavLst>
                                    </p:anim>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85076" y="1622215"/>
            <a:ext cx="3761936" cy="4623840"/>
            <a:chOff x="4085076" y="1622215"/>
            <a:chExt cx="3761936" cy="4623840"/>
          </a:xfrm>
        </p:grpSpPr>
        <p:cxnSp>
          <p:nvCxnSpPr>
            <p:cNvPr id="26" name="Straight Connector 25"/>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gr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mtClean="0"/>
              <a:t>Loosely Coupled</a:t>
            </a:r>
            <a:endParaRPr lang="en-US" dirty="0"/>
          </a:p>
        </p:txBody>
      </p:sp>
      <p:grpSp>
        <p:nvGrpSpPr>
          <p:cNvPr id="50" name="Group 49"/>
          <p:cNvGrpSpPr/>
          <p:nvPr/>
        </p:nvGrpSpPr>
        <p:grpSpPr>
          <a:xfrm>
            <a:off x="664949" y="2975364"/>
            <a:ext cx="2615878" cy="2722551"/>
            <a:chOff x="664949" y="2975364"/>
            <a:chExt cx="2615878" cy="2722551"/>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Store Front End</a:t>
              </a:r>
            </a:p>
          </p:txBody>
        </p:sp>
      </p:grpSp>
      <p:grpSp>
        <p:nvGrpSpPr>
          <p:cNvPr id="52" name="Group 51"/>
          <p:cNvGrpSpPr/>
          <p:nvPr/>
        </p:nvGrpSpPr>
        <p:grpSpPr>
          <a:xfrm>
            <a:off x="8744295" y="1726645"/>
            <a:ext cx="2227027" cy="1113514"/>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grpSp>
      <p:grpSp>
        <p:nvGrpSpPr>
          <p:cNvPr id="51" name="Group 50"/>
          <p:cNvGrpSpPr/>
          <p:nvPr/>
        </p:nvGrpSpPr>
        <p:grpSpPr>
          <a:xfrm>
            <a:off x="8703318" y="2975363"/>
            <a:ext cx="2615878" cy="2722552"/>
            <a:chOff x="8703318" y="2975363"/>
            <a:chExt cx="2615878" cy="2722552"/>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grpSp>
        <p:nvGrpSpPr>
          <p:cNvPr id="5" name="Group 4"/>
          <p:cNvGrpSpPr/>
          <p:nvPr/>
        </p:nvGrpSpPr>
        <p:grpSpPr>
          <a:xfrm>
            <a:off x="4862966" y="2975363"/>
            <a:ext cx="2615878" cy="2722552"/>
            <a:chOff x="4933306" y="2975363"/>
            <a:chExt cx="2615878" cy="2722552"/>
          </a:xfrm>
        </p:grpSpPr>
        <p:sp>
          <p:nvSpPr>
            <p:cNvPr id="17" name="TextBox 16"/>
            <p:cNvSpPr txBox="1"/>
            <p:nvPr/>
          </p:nvSpPr>
          <p:spPr>
            <a:xfrm>
              <a:off x="4933306"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Order Queue</a:t>
              </a:r>
            </a:p>
          </p:txBody>
        </p:sp>
        <p:sp>
          <p:nvSpPr>
            <p:cNvPr id="18" name="Rectangle 17"/>
            <p:cNvSpPr/>
            <p:nvPr/>
          </p:nvSpPr>
          <p:spPr bwMode="auto">
            <a:xfrm>
              <a:off x="496046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99809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22" presetClass="entr" presetSubtype="4" fill="hold" grpId="0" nodeType="afterEffect">
                                  <p:stCondLst>
                                    <p:cond delay="25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839659" y="3290785"/>
            <a:ext cx="353327" cy="1589658"/>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Down Arrow 49"/>
          <p:cNvSpPr/>
          <p:nvPr/>
        </p:nvSpPr>
        <p:spPr bwMode="auto">
          <a:xfrm rot="16200000">
            <a:off x="7726852" y="3301106"/>
            <a:ext cx="353327" cy="1569015"/>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mtClean="0"/>
              <a:t>Loosely Coupled</a:t>
            </a:r>
            <a:endParaRPr lang="en-US" dirty="0"/>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Store Front End</a:t>
            </a: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Order Queue</a:t>
            </a: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pic>
        <p:nvPicPr>
          <p:cNvPr id="27" name="Picture 2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pic>
        <p:nvPicPr>
          <p:cNvPr id="2" name="Picture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553461" y="3641697"/>
            <a:ext cx="838853" cy="873806"/>
          </a:xfrm>
          <a:prstGeom prst="rect">
            <a:avLst/>
          </a:prstGeom>
        </p:spPr>
      </p:pic>
    </p:spTree>
    <p:extLst>
      <p:ext uri="{BB962C8B-B14F-4D97-AF65-F5344CB8AC3E}">
        <p14:creationId xmlns:p14="http://schemas.microsoft.com/office/powerpoint/2010/main" val="3707036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2" presetClass="entr" presetSubtype="8"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right)">
                                      <p:cBhvr>
                                        <p:cTn id="12" dur="500"/>
                                        <p:tgtEl>
                                          <p:spTgt spid="49"/>
                                        </p:tgtEl>
                                      </p:cBhvr>
                                    </p:animEffect>
                                  </p:childTnLst>
                                </p:cTn>
                              </p:par>
                            </p:childTnLst>
                          </p:cTn>
                        </p:par>
                        <p:par>
                          <p:cTn id="13" fill="hold">
                            <p:stCondLst>
                              <p:cond delay="1500"/>
                            </p:stCondLst>
                            <p:childTnLst>
                              <p:par>
                                <p:cTn id="14" presetID="42" presetClass="path" presetSubtype="0" accel="50000" decel="50000" fill="hold" nodeType="afterEffect">
                                  <p:stCondLst>
                                    <p:cond delay="0"/>
                                  </p:stCondLst>
                                  <p:childTnLst>
                                    <p:animMotion origin="layout" path="M -3.29859E-6 4.07407E-6 L 0.32687 -0.00024 " pathEditMode="relative" rAng="0" ptsTypes="AA">
                                      <p:cBhvr>
                                        <p:cTn id="15" dur="2000" fill="hold"/>
                                        <p:tgtEl>
                                          <p:spTgt spid="43"/>
                                        </p:tgtEl>
                                        <p:attrNameLst>
                                          <p:attrName>ppt_x</p:attrName>
                                          <p:attrName>ppt_y</p:attrName>
                                        </p:attrNameLst>
                                      </p:cBhvr>
                                      <p:rCtr x="16337" y="-23"/>
                                    </p:animMotion>
                                  </p:childTnLst>
                                </p:cTn>
                              </p:par>
                            </p:childTnLst>
                          </p:cTn>
                        </p:par>
                        <p:par>
                          <p:cTn id="16" fill="hold">
                            <p:stCondLst>
                              <p:cond delay="3500"/>
                            </p:stCondLst>
                            <p:childTnLst>
                              <p:par>
                                <p:cTn id="17" presetID="10" presetClass="exit" presetSubtype="0" fill="hold" grpId="1" nodeType="afterEffect">
                                  <p:stCondLst>
                                    <p:cond delay="0"/>
                                  </p:stCondLst>
                                  <p:childTnLst>
                                    <p:animEffect transition="out" filter="fade">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4000"/>
                            </p:stCondLst>
                            <p:childTnLst>
                              <p:par>
                                <p:cTn id="21" presetID="12" presetClass="entr" presetSubtype="8" fill="hold" grpId="0" nodeType="afterEffect">
                                  <p:stCondLst>
                                    <p:cond delay="25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ppt_x</p:attrName>
                                        </p:attrNameLst>
                                      </p:cBhvr>
                                      <p:tavLst>
                                        <p:tav tm="0">
                                          <p:val>
                                            <p:strVal val="#ppt_x-#ppt_w*1.125000"/>
                                          </p:val>
                                        </p:tav>
                                        <p:tav tm="100000">
                                          <p:val>
                                            <p:strVal val="#ppt_x"/>
                                          </p:val>
                                        </p:tav>
                                      </p:tavLst>
                                    </p:anim>
                                    <p:animEffect transition="in" filter="wipe(right)">
                                      <p:cBhvr>
                                        <p:cTn id="24" dur="500"/>
                                        <p:tgtEl>
                                          <p:spTgt spid="50"/>
                                        </p:tgtEl>
                                      </p:cBhvr>
                                    </p:animEffect>
                                  </p:childTnLst>
                                </p:cTn>
                              </p:par>
                            </p:childTnLst>
                          </p:cTn>
                        </p:par>
                        <p:par>
                          <p:cTn id="25" fill="hold">
                            <p:stCondLst>
                              <p:cond delay="4750"/>
                            </p:stCondLst>
                            <p:childTnLst>
                              <p:par>
                                <p:cTn id="26" presetID="63" presetClass="path" presetSubtype="0" accel="50000" decel="50000" fill="hold" nodeType="afterEffect">
                                  <p:stCondLst>
                                    <p:cond delay="0"/>
                                  </p:stCondLst>
                                  <p:childTnLst>
                                    <p:animMotion origin="layout" path="M 0.32682 -0.00023 L 0.64935 -0.00023 " pathEditMode="relative" rAng="0" ptsTypes="AA">
                                      <p:cBhvr>
                                        <p:cTn id="27" dur="2000" fill="hold"/>
                                        <p:tgtEl>
                                          <p:spTgt spid="43"/>
                                        </p:tgtEl>
                                        <p:attrNameLst>
                                          <p:attrName>ppt_x</p:attrName>
                                          <p:attrName>ppt_y</p:attrName>
                                        </p:attrNameLst>
                                      </p:cBhvr>
                                      <p:rCtr x="16120" y="0"/>
                                    </p:animMotion>
                                  </p:childTnLst>
                                </p:cTn>
                              </p:par>
                              <p:par>
                                <p:cTn id="28" presetID="10" presetClass="exit" presetSubtype="0" fill="hold" nodeType="withEffect">
                                  <p:stCondLst>
                                    <p:cond delay="150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par>
                          <p:cTn id="31" fill="hold">
                            <p:stCondLst>
                              <p:cond delay="6750"/>
                            </p:stCondLst>
                            <p:childTnLst>
                              <p:par>
                                <p:cTn id="32" presetID="10" presetClass="exit" presetSubtype="0" fill="hold" grpId="1" nodeType="afterEffect">
                                  <p:stCondLst>
                                    <p:cond delay="0"/>
                                  </p:stCondLst>
                                  <p:childTnLst>
                                    <p:animEffect transition="out" filter="fade">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839659" y="3290785"/>
            <a:ext cx="353327" cy="1589658"/>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Down Arrow 49"/>
          <p:cNvSpPr/>
          <p:nvPr/>
        </p:nvSpPr>
        <p:spPr bwMode="auto">
          <a:xfrm rot="16200000">
            <a:off x="7726852" y="3301106"/>
            <a:ext cx="353327" cy="1569015"/>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6296" y="2975363"/>
            <a:ext cx="2520673" cy="2220507"/>
          </a:xfrm>
          <a:prstGeom prst="rect">
            <a:avLst/>
          </a:prstGeom>
        </p:spPr>
      </p:pic>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7" name="Rectangle 36"/>
          <p:cNvSpPr/>
          <p:nvPr/>
        </p:nvSpPr>
        <p:spPr bwMode="auto">
          <a:xfrm>
            <a:off x="8743221" y="2975363"/>
            <a:ext cx="2227027" cy="2227027"/>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Rectangle 37"/>
          <p:cNvSpPr/>
          <p:nvPr/>
        </p:nvSpPr>
        <p:spPr bwMode="auto">
          <a:xfrm>
            <a:off x="8743221" y="1726645"/>
            <a:ext cx="2227027" cy="1113514"/>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p:txBody>
          <a:bodyPr/>
          <a:lstStyle/>
          <a:p>
            <a:r>
              <a:rPr lang="en-US" smtClean="0"/>
              <a:t>Loosely Coupled</a:t>
            </a:r>
            <a:endParaRPr lang="en-US" dirty="0"/>
          </a:p>
        </p:txBody>
      </p:sp>
      <p:pic>
        <p:nvPicPr>
          <p:cNvPr id="2" name="Picture 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Store Front End</a:t>
            </a: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Order Queue</a:t>
            </a: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pic>
        <p:nvPicPr>
          <p:cNvPr id="27" name="Picture 2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32973" y="3572124"/>
            <a:ext cx="838853" cy="873806"/>
          </a:xfrm>
          <a:prstGeom prst="rect">
            <a:avLst/>
          </a:prstGeom>
        </p:spPr>
      </p:pic>
      <p:pic>
        <p:nvPicPr>
          <p:cNvPr id="44" name="Picture 4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018963" y="4682216"/>
            <a:ext cx="614015" cy="512331"/>
          </a:xfrm>
          <a:prstGeom prst="rect">
            <a:avLst/>
          </a:prstGeom>
        </p:spPr>
      </p:pic>
      <p:pic>
        <p:nvPicPr>
          <p:cNvPr id="34" name="Picture 3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537265" y="3687883"/>
            <a:ext cx="838853" cy="873806"/>
          </a:xfrm>
          <a:prstGeom prst="rect">
            <a:avLst/>
          </a:prstGeom>
        </p:spPr>
      </p:pic>
    </p:spTree>
    <p:extLst>
      <p:ext uri="{BB962C8B-B14F-4D97-AF65-F5344CB8AC3E}">
        <p14:creationId xmlns:p14="http://schemas.microsoft.com/office/powerpoint/2010/main" val="157704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ppt_x</p:attrName>
                                        </p:attrNameLst>
                                      </p:cBhvr>
                                      <p:tavLst>
                                        <p:tav tm="0">
                                          <p:val>
                                            <p:strVal val="#ppt_x+#ppt_w*1.125000"/>
                                          </p:val>
                                        </p:tav>
                                        <p:tav tm="100000">
                                          <p:val>
                                            <p:strVal val="#ppt_x"/>
                                          </p:val>
                                        </p:tav>
                                      </p:tavLst>
                                    </p:anim>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1250"/>
                            </p:stCondLst>
                            <p:childTnLst>
                              <p:par>
                                <p:cTn id="24" presetID="42" presetClass="path" presetSubtype="0" accel="50000" decel="50000" fill="hold" nodeType="afterEffect">
                                  <p:stCondLst>
                                    <p:cond delay="0"/>
                                  </p:stCondLst>
                                  <p:childTnLst>
                                    <p:animMotion origin="layout" path="M -3.29859E-6 4.07407E-6 L 0.32687 -0.00024 " pathEditMode="relative" rAng="0" ptsTypes="AA">
                                      <p:cBhvr>
                                        <p:cTn id="25" dur="2000" fill="hold"/>
                                        <p:tgtEl>
                                          <p:spTgt spid="43"/>
                                        </p:tgtEl>
                                        <p:attrNameLst>
                                          <p:attrName>ppt_x</p:attrName>
                                          <p:attrName>ppt_y</p:attrName>
                                        </p:attrNameLst>
                                      </p:cBhvr>
                                      <p:rCtr x="16337" y="-23"/>
                                    </p:animMotion>
                                  </p:childTnLst>
                                </p:cTn>
                              </p:par>
                            </p:childTnLst>
                          </p:cTn>
                        </p:par>
                        <p:par>
                          <p:cTn id="26" fill="hold">
                            <p:stCondLst>
                              <p:cond delay="3250"/>
                            </p:stCondLst>
                            <p:childTnLst>
                              <p:par>
                                <p:cTn id="27" presetID="10" presetClass="entr" presetSubtype="0" fill="hold" nodeType="afterEffect">
                                  <p:stCondLst>
                                    <p:cond delay="5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4250"/>
                            </p:stCondLst>
                            <p:childTnLst>
                              <p:par>
                                <p:cTn id="31" presetID="42" presetClass="path" presetSubtype="0" accel="50000" decel="50000" fill="hold" nodeType="afterEffect">
                                  <p:stCondLst>
                                    <p:cond delay="0"/>
                                  </p:stCondLst>
                                  <p:childTnLst>
                                    <p:animMotion origin="layout" path="M -3.29859E-6 4.07407E-6 L 0.32687 -0.00024 " pathEditMode="relative" rAng="0" ptsTypes="AA">
                                      <p:cBhvr>
                                        <p:cTn id="32" dur="2000" fill="hold"/>
                                        <p:tgtEl>
                                          <p:spTgt spid="34"/>
                                        </p:tgtEl>
                                        <p:attrNameLst>
                                          <p:attrName>ppt_x</p:attrName>
                                          <p:attrName>ppt_y</p:attrName>
                                        </p:attrNameLst>
                                      </p:cBhvr>
                                      <p:rCtr x="16337" y="-23"/>
                                    </p:animMotion>
                                  </p:childTnLst>
                                </p:cTn>
                              </p:par>
                              <p:par>
                                <p:cTn id="33" presetID="10" presetClass="exit" presetSubtype="0" fill="hold" grpId="1" nodeType="withEffect">
                                  <p:stCondLst>
                                    <p:cond delay="1000"/>
                                  </p:stCondLst>
                                  <p:childTnLst>
                                    <p:animEffect transition="out" filter="fade">
                                      <p:cBhvr>
                                        <p:cTn id="34" dur="500"/>
                                        <p:tgtEl>
                                          <p:spTgt spid="49"/>
                                        </p:tgtEl>
                                      </p:cBhvr>
                                    </p:animEffect>
                                    <p:set>
                                      <p:cBhvr>
                                        <p:cTn id="35" dur="1" fill="hold">
                                          <p:stCondLst>
                                            <p:cond delay="499"/>
                                          </p:stCondLst>
                                        </p:cTn>
                                        <p:tgtEl>
                                          <p:spTgt spid="4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500"/>
                            </p:stCondLst>
                            <p:childTnLst>
                              <p:par>
                                <p:cTn id="42" presetID="12" presetClass="entr" presetSubtype="8"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p:tgtEl>
                                          <p:spTgt spid="50"/>
                                        </p:tgtEl>
                                        <p:attrNameLst>
                                          <p:attrName>ppt_x</p:attrName>
                                        </p:attrNameLst>
                                      </p:cBhvr>
                                      <p:tavLst>
                                        <p:tav tm="0">
                                          <p:val>
                                            <p:strVal val="#ppt_x-#ppt_w*1.125000"/>
                                          </p:val>
                                        </p:tav>
                                        <p:tav tm="100000">
                                          <p:val>
                                            <p:strVal val="#ppt_x"/>
                                          </p:val>
                                        </p:tav>
                                      </p:tavLst>
                                    </p:anim>
                                    <p:animEffect transition="in" filter="wipe(right)">
                                      <p:cBhvr>
                                        <p:cTn id="45" dur="500"/>
                                        <p:tgtEl>
                                          <p:spTgt spid="50"/>
                                        </p:tgtEl>
                                      </p:cBhvr>
                                    </p:animEffect>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250"/>
                                        <p:tgtEl>
                                          <p:spTgt spid="44"/>
                                        </p:tgtEl>
                                      </p:cBhvr>
                                    </p:animEffect>
                                    <p:set>
                                      <p:cBhvr>
                                        <p:cTn id="49" dur="1" fill="hold">
                                          <p:stCondLst>
                                            <p:cond delay="249"/>
                                          </p:stCondLst>
                                        </p:cTn>
                                        <p:tgtEl>
                                          <p:spTgt spid="44"/>
                                        </p:tgtEl>
                                        <p:attrNameLst>
                                          <p:attrName>style.visibility</p:attrName>
                                        </p:attrNameLst>
                                      </p:cBhvr>
                                      <p:to>
                                        <p:strVal val="hidden"/>
                                      </p:to>
                                    </p:set>
                                  </p:childTnLst>
                                </p:cTn>
                              </p:par>
                            </p:childTnLst>
                          </p:cTn>
                        </p:par>
                        <p:par>
                          <p:cTn id="50" fill="hold">
                            <p:stCondLst>
                              <p:cond delay="1250"/>
                            </p:stCondLst>
                            <p:childTnLst>
                              <p:par>
                                <p:cTn id="51" presetID="63" presetClass="path" presetSubtype="0" accel="50000" decel="50000" fill="hold" nodeType="afterEffect">
                                  <p:stCondLst>
                                    <p:cond delay="0"/>
                                  </p:stCondLst>
                                  <p:childTnLst>
                                    <p:animMotion origin="layout" path="M 0.32686 -0.00023 L 0.64278 -0.00023 " pathEditMode="relative" rAng="0" ptsTypes="AA">
                                      <p:cBhvr>
                                        <p:cTn id="52" dur="2000" fill="hold"/>
                                        <p:tgtEl>
                                          <p:spTgt spid="43"/>
                                        </p:tgtEl>
                                        <p:attrNameLst>
                                          <p:attrName>ppt_x</p:attrName>
                                          <p:attrName>ppt_y</p:attrName>
                                        </p:attrNameLst>
                                      </p:cBhvr>
                                      <p:rCtr x="15789" y="0"/>
                                    </p:animMotion>
                                  </p:childTnLst>
                                </p:cTn>
                              </p:par>
                              <p:par>
                                <p:cTn id="53" presetID="10" presetClass="exit" presetSubtype="0" fill="hold" nodeType="withEffect">
                                  <p:stCondLst>
                                    <p:cond delay="150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63" presetClass="path" presetSubtype="0" accel="50000" decel="50000" fill="hold" nodeType="withEffect">
                                  <p:stCondLst>
                                    <p:cond delay="1000"/>
                                  </p:stCondLst>
                                  <p:childTnLst>
                                    <p:animMotion origin="layout" path="M 0.32686 -0.00023 L 0.64278 -0.00023 " pathEditMode="relative" rAng="0" ptsTypes="AA">
                                      <p:cBhvr>
                                        <p:cTn id="57" dur="2000" fill="hold"/>
                                        <p:tgtEl>
                                          <p:spTgt spid="34"/>
                                        </p:tgtEl>
                                        <p:attrNameLst>
                                          <p:attrName>ppt_x</p:attrName>
                                          <p:attrName>ppt_y</p:attrName>
                                        </p:attrNameLst>
                                      </p:cBhvr>
                                      <p:rCtr x="15789" y="0"/>
                                    </p:animMotion>
                                  </p:childTnLst>
                                </p:cTn>
                              </p:par>
                              <p:par>
                                <p:cTn id="58" presetID="10" presetClass="exit" presetSubtype="0" fill="hold" nodeType="withEffect">
                                  <p:stCondLst>
                                    <p:cond delay="2500"/>
                                  </p:stCondLst>
                                  <p:childTnLst>
                                    <p:animEffect transition="out" filter="fade">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childTnLst>
                          </p:cTn>
                        </p:par>
                        <p:par>
                          <p:cTn id="61" fill="hold">
                            <p:stCondLst>
                              <p:cond delay="4250"/>
                            </p:stCondLst>
                            <p:childTnLst>
                              <p:par>
                                <p:cTn id="62" presetID="10" presetClass="exit" presetSubtype="0" fill="hold" grpId="2" nodeType="afterEffect">
                                  <p:stCondLst>
                                    <p:cond delay="0"/>
                                  </p:stCondLst>
                                  <p:childTnLst>
                                    <p:animEffect transition="out" filter="fade">
                                      <p:cBhvr>
                                        <p:cTn id="63" dur="500"/>
                                        <p:tgtEl>
                                          <p:spTgt spid="49"/>
                                        </p:tgtEl>
                                      </p:cBhvr>
                                    </p:animEffect>
                                    <p:set>
                                      <p:cBhvr>
                                        <p:cTn id="64" dur="1" fill="hold">
                                          <p:stCondLst>
                                            <p:cond delay="499"/>
                                          </p:stCondLst>
                                        </p:cTn>
                                        <p:tgtEl>
                                          <p:spTgt spid="49"/>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50"/>
                                        </p:tgtEl>
                                      </p:cBhvr>
                                    </p:animEffect>
                                    <p:set>
                                      <p:cBhvr>
                                        <p:cTn id="67"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0" animBg="1"/>
      <p:bldP spid="50" grpId="1" animBg="1"/>
      <p:bldP spid="3" grpId="0"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History</a:t>
            </a:r>
            <a:endParaRPr lang="en-US" dirty="0"/>
          </a:p>
        </p:txBody>
      </p:sp>
    </p:spTree>
    <p:extLst>
      <p:ext uri="{BB962C8B-B14F-4D97-AF65-F5344CB8AC3E}">
        <p14:creationId xmlns:p14="http://schemas.microsoft.com/office/powerpoint/2010/main" val="22670694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Down Arrow 28"/>
          <p:cNvSpPr/>
          <p:nvPr/>
        </p:nvSpPr>
        <p:spPr bwMode="auto">
          <a:xfrm rot="16200000">
            <a:off x="7726852" y="3301106"/>
            <a:ext cx="353327" cy="1569015"/>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4035295" y="3486421"/>
            <a:ext cx="353327" cy="1198386"/>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44389" y="2303529"/>
            <a:ext cx="1460877" cy="1286914"/>
          </a:xfrm>
          <a:prstGeom prst="rect">
            <a:avLst/>
          </a:prstGeom>
        </p:spPr>
      </p:pic>
      <p:pic>
        <p:nvPicPr>
          <p:cNvPr id="35" name="Picture 3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51888" y="3783537"/>
            <a:ext cx="1460877" cy="1286913"/>
          </a:xfrm>
          <a:prstGeom prst="rect">
            <a:avLst/>
          </a:prstGeom>
        </p:spPr>
      </p:pic>
      <p:pic>
        <p:nvPicPr>
          <p:cNvPr id="36" name="Picture 3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7771" y="3722465"/>
            <a:ext cx="1226130" cy="1080121"/>
          </a:xfrm>
          <a:prstGeom prst="rect">
            <a:avLst/>
          </a:prstGeom>
        </p:spPr>
      </p:pic>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12" name="Title 3"/>
          <p:cNvSpPr>
            <a:spLocks noGrp="1"/>
          </p:cNvSpPr>
          <p:nvPr>
            <p:ph type="title"/>
          </p:nvPr>
        </p:nvSpPr>
        <p:spPr/>
        <p:txBody>
          <a:bodyPr/>
          <a:lstStyle/>
          <a:p>
            <a:r>
              <a:rPr lang="en-US" smtClean="0"/>
              <a:t>Loosely Coupled</a:t>
            </a:r>
            <a:endParaRPr lang="en-US" dirty="0"/>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Store Front End</a:t>
            </a: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Order Queue</a:t>
            </a:r>
          </a:p>
        </p:txBody>
      </p:sp>
      <p:grpSp>
        <p:nvGrpSpPr>
          <p:cNvPr id="4" name="Group 3"/>
          <p:cNvGrpSpPr/>
          <p:nvPr/>
        </p:nvGrpSpPr>
        <p:grpSpPr>
          <a:xfrm>
            <a:off x="8703318" y="3097065"/>
            <a:ext cx="2615878" cy="2600850"/>
            <a:chOff x="8703318" y="3097065"/>
            <a:chExt cx="2615878" cy="2600850"/>
          </a:xfrm>
        </p:grpSpPr>
        <p:grpSp>
          <p:nvGrpSpPr>
            <p:cNvPr id="3" name="Group 2"/>
            <p:cNvGrpSpPr/>
            <p:nvPr/>
          </p:nvGrpSpPr>
          <p:grpSpPr>
            <a:xfrm>
              <a:off x="8744295" y="3097065"/>
              <a:ext cx="2227027" cy="2105325"/>
              <a:chOff x="8744295" y="3097065"/>
              <a:chExt cx="2227027" cy="2105325"/>
            </a:xfrm>
          </p:grpSpPr>
          <p:sp>
            <p:nvSpPr>
              <p:cNvPr id="40" name="Rectangle 39"/>
              <p:cNvSpPr/>
              <p:nvPr/>
            </p:nvSpPr>
            <p:spPr bwMode="auto">
              <a:xfrm>
                <a:off x="8744295" y="4187170"/>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TextBox 41"/>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962870" y="4187170"/>
                <a:ext cx="961309" cy="961309"/>
              </a:xfrm>
              <a:prstGeom prst="rect">
                <a:avLst/>
              </a:prstGeom>
            </p:spPr>
          </p:pic>
          <p:sp>
            <p:nvSpPr>
              <p:cNvPr id="44" name="Rectangle 43"/>
              <p:cNvSpPr/>
              <p:nvPr/>
            </p:nvSpPr>
            <p:spPr bwMode="auto">
              <a:xfrm>
                <a:off x="8744295" y="3097065"/>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TextBox 44"/>
              <p:cNvSpPr txBox="1"/>
              <p:nvPr/>
            </p:nvSpPr>
            <p:spPr>
              <a:xfrm>
                <a:off x="8873824" y="3789687"/>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54" name="Picture 53"/>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962870" y="3102385"/>
                <a:ext cx="961309" cy="961309"/>
              </a:xfrm>
              <a:prstGeom prst="rect">
                <a:avLst/>
              </a:prstGeom>
            </p:spPr>
          </p:pic>
        </p:gr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a:solidFill>
                    <a:schemeClr val="tx1">
                      <a:alpha val="99000"/>
                    </a:schemeClr>
                  </a:solidFill>
                </a:rPr>
                <a:t>Shipping Service</a:t>
              </a:r>
            </a:p>
          </p:txBody>
        </p:sp>
      </p:grpSp>
      <p:pic>
        <p:nvPicPr>
          <p:cNvPr id="34" name="Picture 3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3994" y="2508304"/>
            <a:ext cx="709666" cy="739236"/>
          </a:xfrm>
          <a:prstGeom prst="rect">
            <a:avLst/>
          </a:prstGeom>
        </p:spPr>
      </p:pic>
      <p:pic>
        <p:nvPicPr>
          <p:cNvPr id="41" name="Picture 40"/>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30464" y="3969952"/>
            <a:ext cx="709666" cy="739236"/>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76600" y="3817552"/>
            <a:ext cx="709666" cy="739236"/>
          </a:xfrm>
          <a:prstGeom prst="rect">
            <a:avLst/>
          </a:prstGeom>
        </p:spPr>
      </p:pic>
      <p:pic>
        <p:nvPicPr>
          <p:cNvPr id="48" name="Picture 4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02493" y="2506162"/>
            <a:ext cx="709666" cy="739236"/>
          </a:xfrm>
          <a:prstGeom prst="rect">
            <a:avLst/>
          </a:prstGeom>
        </p:spPr>
      </p:pic>
      <p:pic>
        <p:nvPicPr>
          <p:cNvPr id="52" name="Picture 5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528963" y="3968451"/>
            <a:ext cx="709666" cy="739236"/>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75099" y="3816051"/>
            <a:ext cx="709666" cy="739236"/>
          </a:xfrm>
          <a:prstGeom prst="rect">
            <a:avLst/>
          </a:prstGeom>
        </p:spPr>
      </p:pic>
    </p:spTree>
    <p:extLst>
      <p:ext uri="{BB962C8B-B14F-4D97-AF65-F5344CB8AC3E}">
        <p14:creationId xmlns:p14="http://schemas.microsoft.com/office/powerpoint/2010/main" val="224749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2250"/>
                            </p:stCondLst>
                            <p:childTnLst>
                              <p:par>
                                <p:cTn id="24" presetID="10" presetClass="entr" presetSubtype="0" fill="hold" nodeType="afterEffect">
                                  <p:stCondLst>
                                    <p:cond delay="5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3250"/>
                            </p:stCondLst>
                            <p:childTnLst>
                              <p:par>
                                <p:cTn id="28" presetID="44" presetClass="path" presetSubtype="0" accel="50000" decel="50000" fill="hold" nodeType="afterEffect">
                                  <p:stCondLst>
                                    <p:cond delay="0"/>
                                  </p:stCondLst>
                                  <p:childTnLst>
                                    <p:animMotion origin="layout" path="M -0.00013 -0.00024 L 0.08338 0.00139 C 0.10096 0.00092 0.12571 0.00856 0.15125 0.02199 C 0.18004 0.03634 0.20232 0.05301 0.21704 0.0706 L 0.28791 0.14884 " pathEditMode="relative" rAng="978064" ptsTypes="FffFF">
                                      <p:cBhvr>
                                        <p:cTn id="29" dur="2000" fill="hold"/>
                                        <p:tgtEl>
                                          <p:spTgt spid="34"/>
                                        </p:tgtEl>
                                        <p:attrNameLst>
                                          <p:attrName>ppt_x</p:attrName>
                                          <p:attrName>ppt_y</p:attrName>
                                        </p:attrNameLst>
                                      </p:cBhvr>
                                      <p:rCtr x="14838" y="4838"/>
                                    </p:animMotion>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37" presetClass="path" presetSubtype="0" accel="50000" decel="50000" fill="hold" nodeType="withEffect">
                                  <p:stCondLst>
                                    <p:cond delay="500"/>
                                  </p:stCondLst>
                                  <p:childTnLst>
                                    <p:animMotion origin="layout" path="M 0 0 L 0.067 0.04 C 0.081 0.049 0.102 0.054 0.124 0.054 C 0.149 0.054 0.169 0.049 0.183 0.04 L 0.25 0 E" pathEditMode="relative" ptsTypes="">
                                      <p:cBhvr>
                                        <p:cTn id="34" dur="2000" fill="hold"/>
                                        <p:tgtEl>
                                          <p:spTgt spid="41"/>
                                        </p:tgtEl>
                                        <p:attrNameLst>
                                          <p:attrName>ppt_x</p:attrName>
                                          <p:attrName>ppt_y</p:attrName>
                                        </p:attrNameLst>
                                      </p:cBhvr>
                                    </p:animMotion>
                                  </p:childTnLst>
                                </p:cTn>
                              </p:par>
                              <p:par>
                                <p:cTn id="35" presetID="10" presetClass="entr" presetSubtype="0" fill="hold" nodeType="withEffect">
                                  <p:stCondLst>
                                    <p:cond delay="1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37" presetClass="path" presetSubtype="0" accel="50000" decel="50000" fill="hold" nodeType="withEffect">
                                  <p:stCondLst>
                                    <p:cond delay="2100"/>
                                  </p:stCondLst>
                                  <p:childTnLst>
                                    <p:animMotion origin="layout" path="M -3.9604E-7 0.00209 L 0.09132 -0.04048 C 0.1106 -0.05019 0.13927 -0.05505 0.16923 -0.05505 C 0.20323 -0.05505 0.23059 -0.05019 0.24987 -0.04048 L 0.34119 0.00209 " pathEditMode="relative" rAng="0" ptsTypes="FffFF">
                                      <p:cBhvr>
                                        <p:cTn id="39" dur="2000" fill="hold"/>
                                        <p:tgtEl>
                                          <p:spTgt spid="46"/>
                                        </p:tgtEl>
                                        <p:attrNameLst>
                                          <p:attrName>ppt_x</p:attrName>
                                          <p:attrName>ppt_y</p:attrName>
                                        </p:attrNameLst>
                                      </p:cBhvr>
                                      <p:rCtr x="17053" y="-2868"/>
                                    </p:animMotion>
                                  </p:childTnLst>
                                </p:cTn>
                              </p:par>
                              <p:par>
                                <p:cTn id="40" presetID="10" presetClass="entr" presetSubtype="0" fill="hold" nodeType="withEffect">
                                  <p:stCondLst>
                                    <p:cond delay="20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44" presetClass="path" presetSubtype="0" accel="50000" decel="50000" fill="hold" nodeType="withEffect">
                                  <p:stCondLst>
                                    <p:cond delay="2500"/>
                                  </p:stCondLst>
                                  <p:childTnLst>
                                    <p:animMotion origin="layout" path="M -0.00013 -0.00046 L 0.07634 -0.00254 C 0.09236 -0.0037 0.11503 0.00278 0.13822 0.01504 C 0.16454 0.02799 0.1846 0.04372 0.19789 0.06038 L 0.26185 0.13509 " pathEditMode="relative" rAng="978064" ptsTypes="FffFF">
                                      <p:cBhvr>
                                        <p:cTn id="44" dur="2000" fill="hold"/>
                                        <p:tgtEl>
                                          <p:spTgt spid="48"/>
                                        </p:tgtEl>
                                        <p:attrNameLst>
                                          <p:attrName>ppt_x</p:attrName>
                                          <p:attrName>ppt_y</p:attrName>
                                        </p:attrNameLst>
                                      </p:cBhvr>
                                      <p:rCtr x="13523" y="4164"/>
                                    </p:animMotion>
                                  </p:childTnLst>
                                </p:cTn>
                              </p:par>
                              <p:par>
                                <p:cTn id="45" presetID="10" presetClass="entr" presetSubtype="0" fill="hold" nodeType="withEffect">
                                  <p:stCondLst>
                                    <p:cond delay="325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37" presetClass="path" presetSubtype="0" accel="50000" decel="50000" fill="hold" nodeType="withEffect">
                                  <p:stCondLst>
                                    <p:cond delay="3800"/>
                                  </p:stCondLst>
                                  <p:childTnLst>
                                    <p:animMotion origin="layout" path="M 0 0 L 0.067 0.04 C 0.081 0.049 0.102 0.054 0.124 0.054 C 0.149 0.054 0.169 0.049 0.183 0.04 L 0.25 0 E" pathEditMode="relative" ptsTypes="">
                                      <p:cBhvr>
                                        <p:cTn id="49" dur="2000" fill="hold"/>
                                        <p:tgtEl>
                                          <p:spTgt spid="52"/>
                                        </p:tgtEl>
                                        <p:attrNameLst>
                                          <p:attrName>ppt_x</p:attrName>
                                          <p:attrName>ppt_y</p:attrName>
                                        </p:attrNameLst>
                                      </p:cBhvr>
                                    </p:animMotion>
                                  </p:childTnLst>
                                </p:cTn>
                              </p:par>
                              <p:par>
                                <p:cTn id="50" presetID="10" presetClass="entr" presetSubtype="0" fill="hold" nodeType="withEffect">
                                  <p:stCondLst>
                                    <p:cond delay="4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37" presetClass="path" presetSubtype="0" accel="50000" decel="50000" fill="hold" nodeType="withEffect">
                                  <p:stCondLst>
                                    <p:cond delay="5100"/>
                                  </p:stCondLst>
                                  <p:childTnLst>
                                    <p:animMotion origin="layout" path="M -1.19854E-7 -3.257E-6 L 0.1192 -0.03955 C 0.14435 -0.04857 0.18174 -0.0532 0.22095 -0.0532 C 0.26524 -0.0532 0.30094 -0.04857 0.32608 -0.03955 L 0.44541 -3.257E-6 " pathEditMode="relative" rAng="0" ptsTypes="FffFF">
                                      <p:cBhvr>
                                        <p:cTn id="54" dur="2000" fill="hold"/>
                                        <p:tgtEl>
                                          <p:spTgt spid="53"/>
                                        </p:tgtEl>
                                        <p:attrNameLst>
                                          <p:attrName>ppt_x</p:attrName>
                                          <p:attrName>ppt_y</p:attrName>
                                        </p:attrNameLst>
                                      </p:cBhvr>
                                      <p:rCtr x="22264" y="-2660"/>
                                    </p:animMotion>
                                  </p:childTnLst>
                                </p:cTn>
                              </p:par>
                            </p:childTnLst>
                          </p:cTn>
                        </p:par>
                        <p:par>
                          <p:cTn id="55" fill="hold">
                            <p:stCondLst>
                              <p:cond delay="10350"/>
                            </p:stCondLst>
                            <p:childTnLst>
                              <p:par>
                                <p:cTn id="56" presetID="10" presetClass="exit" presetSubtype="0" fill="hold" grpId="1" nodeType="afterEffect">
                                  <p:stCondLst>
                                    <p:cond delay="0"/>
                                  </p:stCondLst>
                                  <p:childTnLst>
                                    <p:animEffect transition="out" filter="fade">
                                      <p:cBhvr>
                                        <p:cTn id="57" dur="500"/>
                                        <p:tgtEl>
                                          <p:spTgt spid="49"/>
                                        </p:tgtEl>
                                      </p:cBhvr>
                                    </p:animEffect>
                                    <p:set>
                                      <p:cBhvr>
                                        <p:cTn id="58" dur="1" fill="hold">
                                          <p:stCondLst>
                                            <p:cond delay="499"/>
                                          </p:stCondLst>
                                        </p:cTn>
                                        <p:tgtEl>
                                          <p:spTgt spid="4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p:tgtEl>
                                          <p:spTgt spid="29"/>
                                        </p:tgtEl>
                                        <p:attrNameLst>
                                          <p:attrName>ppt_x</p:attrName>
                                        </p:attrNameLst>
                                      </p:cBhvr>
                                      <p:tavLst>
                                        <p:tav tm="0">
                                          <p:val>
                                            <p:strVal val="#ppt_x-#ppt_w*1.125000"/>
                                          </p:val>
                                        </p:tav>
                                        <p:tav tm="100000">
                                          <p:val>
                                            <p:strVal val="#ppt_x"/>
                                          </p:val>
                                        </p:tav>
                                      </p:tavLst>
                                    </p:anim>
                                    <p:animEffect transition="in" filter="wipe(right)">
                                      <p:cBhvr>
                                        <p:cTn id="64" dur="500"/>
                                        <p:tgtEl>
                                          <p:spTgt spid="29"/>
                                        </p:tgtEl>
                                      </p:cBhvr>
                                    </p:animEffect>
                                  </p:childTnLst>
                                </p:cTn>
                              </p:par>
                            </p:childTnLst>
                          </p:cTn>
                        </p:par>
                        <p:par>
                          <p:cTn id="65" fill="hold">
                            <p:stCondLst>
                              <p:cond delay="500"/>
                            </p:stCondLst>
                            <p:childTnLst>
                              <p:par>
                                <p:cTn id="66" presetID="63" presetClass="path" presetSubtype="0" accel="50000" decel="50000" fill="hold" nodeType="afterEffect">
                                  <p:stCondLst>
                                    <p:cond delay="0"/>
                                  </p:stCondLst>
                                  <p:childTnLst>
                                    <p:animMotion origin="layout" path="M 0.28789 0.14884 L 0.60313 0.09467 " pathEditMode="relative" rAng="0" ptsTypes="AA">
                                      <p:cBhvr>
                                        <p:cTn id="67" dur="2000" fill="hold"/>
                                        <p:tgtEl>
                                          <p:spTgt spid="34"/>
                                        </p:tgtEl>
                                        <p:attrNameLst>
                                          <p:attrName>ppt_x</p:attrName>
                                          <p:attrName>ppt_y</p:attrName>
                                        </p:attrNameLst>
                                      </p:cBhvr>
                                      <p:rCtr x="15755" y="-2708"/>
                                    </p:animMotion>
                                  </p:childTnLst>
                                </p:cTn>
                              </p:par>
                              <p:par>
                                <p:cTn id="68" presetID="10" presetClass="exit" presetSubtype="0" fill="hold" nodeType="withEffect">
                                  <p:stCondLst>
                                    <p:cond delay="1500"/>
                                  </p:stCondLst>
                                  <p:childTnLst>
                                    <p:animEffect transition="out" filter="fade">
                                      <p:cBhvr>
                                        <p:cTn id="69" dur="500"/>
                                        <p:tgtEl>
                                          <p:spTgt spid="34"/>
                                        </p:tgtEl>
                                      </p:cBhvr>
                                    </p:animEffect>
                                    <p:set>
                                      <p:cBhvr>
                                        <p:cTn id="70" dur="1" fill="hold">
                                          <p:stCondLst>
                                            <p:cond delay="499"/>
                                          </p:stCondLst>
                                        </p:cTn>
                                        <p:tgtEl>
                                          <p:spTgt spid="34"/>
                                        </p:tgtEl>
                                        <p:attrNameLst>
                                          <p:attrName>style.visibility</p:attrName>
                                        </p:attrNameLst>
                                      </p:cBhvr>
                                      <p:to>
                                        <p:strVal val="hidden"/>
                                      </p:to>
                                    </p:set>
                                  </p:childTnLst>
                                </p:cTn>
                              </p:par>
                              <p:par>
                                <p:cTn id="71" presetID="63" presetClass="path" presetSubtype="0" accel="50000" decel="50000" fill="hold" nodeType="withEffect">
                                  <p:stCondLst>
                                    <p:cond delay="500"/>
                                  </p:stCondLst>
                                  <p:childTnLst>
                                    <p:animMotion origin="layout" path="M 0.25013 1.11111E-6 L 0.60344 -0.09838 " pathEditMode="relative" rAng="0" ptsTypes="AA">
                                      <p:cBhvr>
                                        <p:cTn id="72" dur="2000" fill="hold"/>
                                        <p:tgtEl>
                                          <p:spTgt spid="41"/>
                                        </p:tgtEl>
                                        <p:attrNameLst>
                                          <p:attrName>ppt_x</p:attrName>
                                          <p:attrName>ppt_y</p:attrName>
                                        </p:attrNameLst>
                                      </p:cBhvr>
                                      <p:rCtr x="17665" y="-4931"/>
                                    </p:animMotion>
                                  </p:childTnLst>
                                </p:cTn>
                              </p:par>
                              <p:par>
                                <p:cTn id="73" presetID="10" presetClass="exit" presetSubtype="0" fill="hold" nodeType="withEffect">
                                  <p:stCondLst>
                                    <p:cond delay="200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63" presetClass="path" presetSubtype="0" accel="50000" decel="50000" fill="hold" nodeType="withEffect">
                                  <p:stCondLst>
                                    <p:cond delay="1100"/>
                                  </p:stCondLst>
                                  <p:childTnLst>
                                    <p:animMotion origin="layout" path="M 0.34115 0.00208 L 0.69245 0.01689 " pathEditMode="relative" rAng="0" ptsTypes="AA">
                                      <p:cBhvr>
                                        <p:cTn id="77" dur="2000" fill="hold"/>
                                        <p:tgtEl>
                                          <p:spTgt spid="46"/>
                                        </p:tgtEl>
                                        <p:attrNameLst>
                                          <p:attrName>ppt_x</p:attrName>
                                          <p:attrName>ppt_y</p:attrName>
                                        </p:attrNameLst>
                                      </p:cBhvr>
                                      <p:rCtr x="17565" y="741"/>
                                    </p:animMotion>
                                  </p:childTnLst>
                                </p:cTn>
                              </p:par>
                              <p:par>
                                <p:cTn id="78" presetID="10" presetClass="exit" presetSubtype="0" fill="hold" nodeType="withEffect">
                                  <p:stCondLst>
                                    <p:cond delay="250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63" presetClass="path" presetSubtype="0" accel="50000" decel="50000" fill="hold" nodeType="withEffect">
                                  <p:stCondLst>
                                    <p:cond delay="2000"/>
                                  </p:stCondLst>
                                  <p:childTnLst>
                                    <p:animMotion origin="layout" path="M 0.28817 0.14931 L 0.62663 0.15347 " pathEditMode="relative" rAng="0" ptsTypes="AA">
                                      <p:cBhvr>
                                        <p:cTn id="82" dur="2000" fill="hold"/>
                                        <p:tgtEl>
                                          <p:spTgt spid="48"/>
                                        </p:tgtEl>
                                        <p:attrNameLst>
                                          <p:attrName>ppt_x</p:attrName>
                                          <p:attrName>ppt_y</p:attrName>
                                        </p:attrNameLst>
                                      </p:cBhvr>
                                      <p:rCtr x="16923" y="208"/>
                                    </p:animMotion>
                                  </p:childTnLst>
                                </p:cTn>
                              </p:par>
                              <p:par>
                                <p:cTn id="83" presetID="10" presetClass="exit" presetSubtype="0" fill="hold" nodeType="withEffect">
                                  <p:stCondLst>
                                    <p:cond delay="3500"/>
                                  </p:stCondLst>
                                  <p:childTnLst>
                                    <p:animEffect transition="out" filter="fade">
                                      <p:cBhvr>
                                        <p:cTn id="84" dur="500"/>
                                        <p:tgtEl>
                                          <p:spTgt spid="48"/>
                                        </p:tgtEl>
                                      </p:cBhvr>
                                    </p:animEffect>
                                    <p:set>
                                      <p:cBhvr>
                                        <p:cTn id="85" dur="1" fill="hold">
                                          <p:stCondLst>
                                            <p:cond delay="499"/>
                                          </p:stCondLst>
                                        </p:cTn>
                                        <p:tgtEl>
                                          <p:spTgt spid="48"/>
                                        </p:tgtEl>
                                        <p:attrNameLst>
                                          <p:attrName>style.visibility</p:attrName>
                                        </p:attrNameLst>
                                      </p:cBhvr>
                                      <p:to>
                                        <p:strVal val="hidden"/>
                                      </p:to>
                                    </p:set>
                                  </p:childTnLst>
                                </p:cTn>
                              </p:par>
                              <p:par>
                                <p:cTn id="86" presetID="63" presetClass="path" presetSubtype="0" accel="50000" decel="50000" fill="hold" nodeType="withEffect">
                                  <p:stCondLst>
                                    <p:cond delay="2800"/>
                                  </p:stCondLst>
                                  <p:childTnLst>
                                    <p:animMotion origin="layout" path="M 0.25013 0.00023 L 0.57305 0.05578 " pathEditMode="relative" rAng="0" ptsTypes="AA">
                                      <p:cBhvr>
                                        <p:cTn id="87" dur="2000" fill="hold"/>
                                        <p:tgtEl>
                                          <p:spTgt spid="52"/>
                                        </p:tgtEl>
                                        <p:attrNameLst>
                                          <p:attrName>ppt_x</p:attrName>
                                          <p:attrName>ppt_y</p:attrName>
                                        </p:attrNameLst>
                                      </p:cBhvr>
                                      <p:rCtr x="16146" y="2778"/>
                                    </p:animMotion>
                                  </p:childTnLst>
                                </p:cTn>
                              </p:par>
                              <p:par>
                                <p:cTn id="88" presetID="10" presetClass="exit" presetSubtype="0" fill="hold" nodeType="withEffect">
                                  <p:stCondLst>
                                    <p:cond delay="4300"/>
                                  </p:stCondLst>
                                  <p:childTnLst>
                                    <p:animEffect transition="out" filter="fade">
                                      <p:cBhvr>
                                        <p:cTn id="89" dur="500"/>
                                        <p:tgtEl>
                                          <p:spTgt spid="52"/>
                                        </p:tgtEl>
                                      </p:cBhvr>
                                    </p:animEffect>
                                    <p:set>
                                      <p:cBhvr>
                                        <p:cTn id="90" dur="1" fill="hold">
                                          <p:stCondLst>
                                            <p:cond delay="499"/>
                                          </p:stCondLst>
                                        </p:cTn>
                                        <p:tgtEl>
                                          <p:spTgt spid="52"/>
                                        </p:tgtEl>
                                        <p:attrNameLst>
                                          <p:attrName>style.visibility</p:attrName>
                                        </p:attrNameLst>
                                      </p:cBhvr>
                                      <p:to>
                                        <p:strVal val="hidden"/>
                                      </p:to>
                                    </p:set>
                                  </p:childTnLst>
                                </p:cTn>
                              </p:par>
                              <p:par>
                                <p:cTn id="91" presetID="63" presetClass="path" presetSubtype="0" accel="50000" decel="50000" fill="hold" nodeType="withEffect">
                                  <p:stCondLst>
                                    <p:cond delay="3500"/>
                                  </p:stCondLst>
                                  <p:childTnLst>
                                    <p:animMotion origin="layout" path="M 0.44531 4.81481E-6 L 0.76224 0.05069 " pathEditMode="relative" rAng="0" ptsTypes="AA">
                                      <p:cBhvr>
                                        <p:cTn id="92" dur="2000" fill="hold"/>
                                        <p:tgtEl>
                                          <p:spTgt spid="53"/>
                                        </p:tgtEl>
                                        <p:attrNameLst>
                                          <p:attrName>ppt_x</p:attrName>
                                          <p:attrName>ppt_y</p:attrName>
                                        </p:attrNameLst>
                                      </p:cBhvr>
                                      <p:rCtr x="15846" y="2523"/>
                                    </p:animMotion>
                                  </p:childTnLst>
                                </p:cTn>
                              </p:par>
                              <p:par>
                                <p:cTn id="93" presetID="10" presetClass="exit" presetSubtype="0" fill="hold" nodeType="withEffect">
                                  <p:stCondLst>
                                    <p:cond delay="5000"/>
                                  </p:stCondLst>
                                  <p:childTnLst>
                                    <p:animEffect transition="out" filter="fade">
                                      <p:cBhvr>
                                        <p:cTn id="94" dur="500"/>
                                        <p:tgtEl>
                                          <p:spTgt spid="53"/>
                                        </p:tgtEl>
                                      </p:cBhvr>
                                    </p:animEffect>
                                    <p:set>
                                      <p:cBhvr>
                                        <p:cTn id="95" dur="1" fill="hold">
                                          <p:stCondLst>
                                            <p:cond delay="499"/>
                                          </p:stCondLst>
                                        </p:cTn>
                                        <p:tgtEl>
                                          <p:spTgt spid="53"/>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29"/>
                                        </p:tgtEl>
                                      </p:cBhvr>
                                    </p:animEffect>
                                    <p:set>
                                      <p:cBhvr>
                                        <p:cTn id="98"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9" grpId="0" animBg="1"/>
      <p:bldP spid="49"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Bent Arrow 22"/>
          <p:cNvSpPr/>
          <p:nvPr/>
        </p:nvSpPr>
        <p:spPr bwMode="auto">
          <a:xfrm rot="10800000" flipH="1">
            <a:off x="7840989" y="3278630"/>
            <a:ext cx="864861" cy="2487190"/>
          </a:xfrm>
          <a:prstGeom prst="bentArrow">
            <a:avLst>
              <a:gd name="adj1" fmla="val 26563"/>
              <a:gd name="adj2" fmla="val 29452"/>
              <a:gd name="adj3" fmla="val 30045"/>
              <a:gd name="adj4" fmla="val 4375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5088469" y="601777"/>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Windows Azure</a:t>
            </a:r>
            <a:endParaRPr lang="en-US" sz="28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135352" y="1028736"/>
            <a:ext cx="7589672" cy="2604961"/>
          </a:xfrm>
          <a:prstGeom prst="rect">
            <a:avLst/>
          </a:prstGeom>
          <a:noFill/>
          <a:ln>
            <a:noFill/>
          </a:ln>
        </p:spPr>
      </p:pic>
      <p:grpSp>
        <p:nvGrpSpPr>
          <p:cNvPr id="38" name="Group 37"/>
          <p:cNvGrpSpPr/>
          <p:nvPr/>
        </p:nvGrpSpPr>
        <p:grpSpPr>
          <a:xfrm>
            <a:off x="7109356" y="1645180"/>
            <a:ext cx="4281055" cy="1633450"/>
            <a:chOff x="3093834" y="4675909"/>
            <a:chExt cx="4281055" cy="1633450"/>
          </a:xfrm>
        </p:grpSpPr>
        <p:sp>
          <p:nvSpPr>
            <p:cNvPr id="39" name="Rectangle 38"/>
            <p:cNvSpPr/>
            <p:nvPr/>
          </p:nvSpPr>
          <p:spPr bwMode="auto">
            <a:xfrm>
              <a:off x="3093834" y="4675909"/>
              <a:ext cx="4281055" cy="163345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943945" y="5179626"/>
              <a:ext cx="1974339" cy="68942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Service</a:t>
              </a:r>
            </a:p>
            <a:p>
              <a:pPr>
                <a:lnSpc>
                  <a:spcPct val="80000"/>
                </a:lnSpc>
                <a:buSzPct val="80000"/>
              </a:pPr>
              <a:r>
                <a:rPr lang="en-US" sz="2800" dirty="0" smtClean="0">
                  <a:gradFill>
                    <a:gsLst>
                      <a:gs pos="0">
                        <a:srgbClr val="FFFFFF"/>
                      </a:gs>
                      <a:gs pos="100000">
                        <a:srgbClr val="FFFFFF"/>
                      </a:gs>
                    </a:gsLst>
                    <a:lin ang="5400000" scaled="0"/>
                  </a:gradFill>
                </a:rPr>
                <a:t>Bus Queue</a:t>
              </a:r>
              <a:endParaRPr lang="en-US" sz="2800" dirty="0">
                <a:gradFill>
                  <a:gsLst>
                    <a:gs pos="0">
                      <a:srgbClr val="FFFFFF"/>
                    </a:gs>
                    <a:gs pos="100000">
                      <a:srgbClr val="FFFFFF"/>
                    </a:gs>
                  </a:gsLst>
                  <a:lin ang="5400000" scaled="0"/>
                </a:gradFill>
              </a:endParaRPr>
            </a:p>
          </p:txBody>
        </p:sp>
      </p:grpSp>
      <p:sp>
        <p:nvSpPr>
          <p:cNvPr id="42" name="Down Arrow 41"/>
          <p:cNvSpPr/>
          <p:nvPr/>
        </p:nvSpPr>
        <p:spPr bwMode="auto">
          <a:xfrm rot="16200000">
            <a:off x="3377796" y="1717825"/>
            <a:ext cx="480736" cy="1630523"/>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7" name="Picture 46"/>
          <p:cNvPicPr>
            <a:picLocks noChangeAspect="1"/>
          </p:cNvPicPr>
          <p:nvPr/>
        </p:nvPicPr>
        <p:blipFill rotWithShape="1">
          <a:blip r:embed="rId5" cstate="email">
            <a:biLevel thresh="25000"/>
            <a:extLst>
              <a:ext uri="{28A0092B-C50C-407E-A947-70E740481C1C}">
                <a14:useLocalDpi xmlns:a14="http://schemas.microsoft.com/office/drawing/2010/main" val="0"/>
              </a:ext>
            </a:extLst>
          </a:blip>
          <a:srcRect/>
          <a:stretch/>
        </p:blipFill>
        <p:spPr>
          <a:xfrm>
            <a:off x="4040652" y="156479"/>
            <a:ext cx="980132" cy="872257"/>
          </a:xfrm>
          <a:prstGeom prst="rect">
            <a:avLst/>
          </a:prstGeom>
        </p:spPr>
      </p:pic>
      <p:sp>
        <p:nvSpPr>
          <p:cNvPr id="25" name="Rounded Rectangle 24"/>
          <p:cNvSpPr/>
          <p:nvPr/>
        </p:nvSpPr>
        <p:spPr bwMode="auto">
          <a:xfrm>
            <a:off x="4135352" y="3906982"/>
            <a:ext cx="7589672" cy="779318"/>
          </a:xfrm>
          <a:prstGeom prst="roundRect">
            <a:avLst/>
          </a:prstGeom>
          <a:solidFill>
            <a:srgbClr val="00AEE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03580" y="3906980"/>
            <a:ext cx="737755" cy="737755"/>
          </a:xfrm>
          <a:prstGeom prst="rect">
            <a:avLst/>
          </a:prstGeom>
        </p:spPr>
      </p:pic>
      <p:sp>
        <p:nvSpPr>
          <p:cNvPr id="49" name="TextBox 48"/>
          <p:cNvSpPr txBox="1"/>
          <p:nvPr/>
        </p:nvSpPr>
        <p:spPr>
          <a:xfrm>
            <a:off x="5088469" y="4145973"/>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Internet</a:t>
            </a:r>
            <a:endParaRPr lang="en-US" sz="28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05655" y="1310895"/>
            <a:ext cx="2792016" cy="2322802"/>
          </a:xfrm>
          <a:prstGeom prst="rect">
            <a:avLst/>
          </a:prstGeom>
        </p:spPr>
      </p:pic>
      <p:pic>
        <p:nvPicPr>
          <p:cNvPr id="5" name="Picture 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616985" y="4856668"/>
            <a:ext cx="2717720" cy="1570655"/>
          </a:xfrm>
          <a:prstGeom prst="rect">
            <a:avLst/>
          </a:prstGeom>
        </p:spPr>
      </p:pic>
      <p:pic>
        <p:nvPicPr>
          <p:cNvPr id="51" name="Picture 5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624461" y="4866635"/>
            <a:ext cx="2715870" cy="1570656"/>
          </a:xfrm>
          <a:prstGeom prst="rect">
            <a:avLst/>
          </a:prstGeom>
        </p:spPr>
      </p:pic>
      <p:pic>
        <p:nvPicPr>
          <p:cNvPr id="2050" name="Picture 2"/>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a:stretch/>
        </p:blipFill>
        <p:spPr bwMode="auto">
          <a:xfrm>
            <a:off x="784770" y="1750649"/>
            <a:ext cx="2633774" cy="17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9089189" y="5017626"/>
            <a:ext cx="1781772" cy="1104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Hi! </a:t>
            </a:r>
          </a:p>
        </p:txBody>
      </p:sp>
      <p:sp>
        <p:nvSpPr>
          <p:cNvPr id="24" name="Down Arrow 23"/>
          <p:cNvSpPr/>
          <p:nvPr/>
        </p:nvSpPr>
        <p:spPr bwMode="auto">
          <a:xfrm rot="16200000">
            <a:off x="6686240" y="1717826"/>
            <a:ext cx="480736" cy="1630523"/>
          </a:xfrm>
          <a:prstGeom prst="downArrow">
            <a:avLst>
              <a:gd name="adj1" fmla="val 42122"/>
              <a:gd name="adj2" fmla="val 62085"/>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4474988" y="1645180"/>
            <a:ext cx="1640433" cy="1640433"/>
            <a:chOff x="4660050" y="2162512"/>
            <a:chExt cx="1640433" cy="1640433"/>
          </a:xfrm>
        </p:grpSpPr>
        <p:sp>
          <p:nvSpPr>
            <p:cNvPr id="45" name="Rounded Rectangle 44"/>
            <p:cNvSpPr/>
            <p:nvPr/>
          </p:nvSpPr>
          <p:spPr bwMode="auto">
            <a:xfrm>
              <a:off x="4660050" y="2162512"/>
              <a:ext cx="1640433" cy="1640433"/>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1800" dirty="0" smtClean="0">
                  <a:gradFill>
                    <a:gsLst>
                      <a:gs pos="0">
                        <a:srgbClr val="FFFFFF"/>
                      </a:gs>
                      <a:gs pos="100000">
                        <a:srgbClr val="FFFFFF"/>
                      </a:gs>
                    </a:gsLst>
                    <a:lin ang="5400000" scaled="0"/>
                  </a:gradFill>
                </a:rPr>
                <a:t>ASP.NET Application</a:t>
              </a:r>
            </a:p>
          </p:txBody>
        </p:sp>
        <p:pic>
          <p:nvPicPr>
            <p:cNvPr id="46" name="Picture 45"/>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403227" y="2280611"/>
              <a:ext cx="792753" cy="792753"/>
            </a:xfrm>
            <a:prstGeom prst="rect">
              <a:avLst/>
            </a:prstGeom>
          </p:spPr>
        </p:pic>
      </p:grpSp>
      <p:pic>
        <p:nvPicPr>
          <p:cNvPr id="43" name="Picture 4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543400" y="1893364"/>
            <a:ext cx="1116513" cy="1163037"/>
          </a:xfrm>
          <a:prstGeom prst="rect">
            <a:avLst/>
          </a:prstGeom>
          <a:effectLst>
            <a:outerShdw blurRad="254000" sx="102000" sy="102000" algn="ctr" rotWithShape="0">
              <a:prstClr val="black">
                <a:alpha val="40000"/>
              </a:prstClr>
            </a:outerShdw>
          </a:effec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76833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childTnLst>
                          </p:cTn>
                        </p:par>
                        <p:par>
                          <p:cTn id="14" fill="hold">
                            <p:stCondLst>
                              <p:cond delay="500"/>
                            </p:stCondLst>
                            <p:childTnLst>
                              <p:par>
                                <p:cTn id="15" presetID="63" presetClass="path" presetSubtype="0" accel="50000" decel="50000" fill="hold" nodeType="afterEffect">
                                  <p:stCondLst>
                                    <p:cond delay="0"/>
                                  </p:stCondLst>
                                  <p:childTnLst>
                                    <p:animMotion origin="layout" path="M -7.39776E-7 3.7037E-7 L 0.26075 3.7037E-7 " pathEditMode="relative" rAng="0" ptsTypes="AA">
                                      <p:cBhvr>
                                        <p:cTn id="16" dur="2000" fill="hold"/>
                                        <p:tgtEl>
                                          <p:spTgt spid="43"/>
                                        </p:tgtEl>
                                        <p:attrNameLst>
                                          <p:attrName>ppt_x</p:attrName>
                                          <p:attrName>ppt_y</p:attrName>
                                        </p:attrNameLst>
                                      </p:cBhvr>
                                      <p:rCtr x="13037" y="0"/>
                                    </p:animMotion>
                                  </p:childTnLst>
                                </p:cTn>
                              </p:par>
                            </p:childTnLst>
                          </p:cTn>
                        </p:par>
                        <p:par>
                          <p:cTn id="17" fill="hold">
                            <p:stCondLst>
                              <p:cond delay="2500"/>
                            </p:stCondLst>
                            <p:childTnLst>
                              <p:par>
                                <p:cTn id="18" presetID="10" presetClass="exit" presetSubtype="0" fill="hold" grpId="1" nodeType="afterEffect">
                                  <p:stCondLst>
                                    <p:cond delay="750"/>
                                  </p:stCondLst>
                                  <p:childTnLst>
                                    <p:animEffect transition="out" filter="fade">
                                      <p:cBhvr>
                                        <p:cTn id="19" dur="500"/>
                                        <p:tgtEl>
                                          <p:spTgt spid="42"/>
                                        </p:tgtEl>
                                      </p:cBhvr>
                                    </p:animEffect>
                                    <p:set>
                                      <p:cBhvr>
                                        <p:cTn id="20" dur="1" fill="hold">
                                          <p:stCondLst>
                                            <p:cond delay="499"/>
                                          </p:stCondLst>
                                        </p:cTn>
                                        <p:tgtEl>
                                          <p:spTgt spid="4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p:tgtEl>
                                          <p:spTgt spid="24"/>
                                        </p:tgtEl>
                                        <p:attrNameLst>
                                          <p:attrName>ppt_x</p:attrName>
                                        </p:attrNameLst>
                                      </p:cBhvr>
                                      <p:tavLst>
                                        <p:tav tm="0">
                                          <p:val>
                                            <p:strVal val="#ppt_x-#ppt_w*1.125000"/>
                                          </p:val>
                                        </p:tav>
                                        <p:tav tm="100000">
                                          <p:val>
                                            <p:strVal val="#ppt_x"/>
                                          </p:val>
                                        </p:tav>
                                      </p:tavLst>
                                    </p:anim>
                                    <p:animEffect transition="in" filter="wipe(right)">
                                      <p:cBhvr>
                                        <p:cTn id="26" dur="500"/>
                                        <p:tgtEl>
                                          <p:spTgt spid="24"/>
                                        </p:tgtEl>
                                      </p:cBhvr>
                                    </p:animEffect>
                                  </p:childTnLst>
                                </p:cTn>
                              </p:par>
                              <p:par>
                                <p:cTn id="27" presetID="63" presetClass="path" presetSubtype="0" accel="50000" decel="50000" fill="hold" nodeType="withEffect">
                                  <p:stCondLst>
                                    <p:cond delay="0"/>
                                  </p:stCondLst>
                                  <p:childTnLst>
                                    <p:animMotion origin="layout" path="M 0.26074 3.7037E-7 L 0.47955 3.7037E-7 " pathEditMode="relative" rAng="0" ptsTypes="AA">
                                      <p:cBhvr>
                                        <p:cTn id="28" dur="2000" fill="hold"/>
                                        <p:tgtEl>
                                          <p:spTgt spid="43"/>
                                        </p:tgtEl>
                                        <p:attrNameLst>
                                          <p:attrName>ppt_x</p:attrName>
                                          <p:attrName>ppt_y</p:attrName>
                                        </p:attrNameLst>
                                      </p:cBhvr>
                                      <p:rCtr x="10940" y="0"/>
                                    </p:animMotion>
                                  </p:childTnLst>
                                </p:cTn>
                              </p:par>
                            </p:childTnLst>
                          </p:cTn>
                        </p:par>
                        <p:par>
                          <p:cTn id="29" fill="hold">
                            <p:stCondLst>
                              <p:cond delay="2000"/>
                            </p:stCondLst>
                            <p:childTnLst>
                              <p:par>
                                <p:cTn id="30" presetID="10" presetClass="exit" presetSubtype="0" fill="hold" grpId="1" nodeType="after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750"/>
                                        <p:tgtEl>
                                          <p:spTgt spid="23"/>
                                        </p:tgtEl>
                                      </p:cBhvr>
                                    </p:animEffect>
                                  </p:childTnLst>
                                </p:cTn>
                              </p:par>
                            </p:childTnLst>
                          </p:cTn>
                        </p:par>
                        <p:par>
                          <p:cTn id="38" fill="hold">
                            <p:stCondLst>
                              <p:cond delay="750"/>
                            </p:stCondLst>
                            <p:childTnLst>
                              <p:par>
                                <p:cTn id="39" presetID="36" presetClass="path" presetSubtype="0" accel="50000" decel="50000" fill="hold" nodeType="afterEffect">
                                  <p:stCondLst>
                                    <p:cond delay="500"/>
                                  </p:stCondLst>
                                  <p:childTnLst>
                                    <p:animMotion origin="layout" path="M 0.47838 3.7037E-7 L 0.47747 0.35417 C 0.47747 0.45324 0.49791 0.44236 0.51393 0.44236 L 0.54948 0.44236 " pathEditMode="relative" rAng="0" ptsTypes="FfFF">
                                      <p:cBhvr>
                                        <p:cTn id="40" dur="2000" fill="hold"/>
                                        <p:tgtEl>
                                          <p:spTgt spid="43"/>
                                        </p:tgtEl>
                                        <p:attrNameLst>
                                          <p:attrName>ppt_x</p:attrName>
                                          <p:attrName>ppt_y</p:attrName>
                                        </p:attrNameLst>
                                      </p:cBhvr>
                                      <p:rCtr x="3503" y="22662"/>
                                    </p:animMotion>
                                  </p:childTnLst>
                                </p:cTn>
                              </p:par>
                              <p:par>
                                <p:cTn id="41" presetID="10" presetClass="exit" presetSubtype="0" fill="hold" nodeType="withEffect">
                                  <p:stCondLst>
                                    <p:cond delay="175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3250"/>
                            </p:stCondLst>
                            <p:childTnLst>
                              <p:par>
                                <p:cTn id="45" presetID="10" presetClass="exit" presetSubtype="0" fill="hold" nodeType="after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2" grpId="0" animBg="1"/>
      <p:bldP spid="42" grpId="1" animBg="1"/>
      <p:bldP spid="3" grpId="0" animBg="1"/>
      <p:bldP spid="24" grpId="0" animBg="1"/>
      <p:bldP spid="2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9719732" y="1133475"/>
            <a:ext cx="2116666" cy="2315516"/>
          </a:xfrm>
          <a:prstGeom prst="roundRect">
            <a:avLst>
              <a:gd name="adj" fmla="val 62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0" name="Down Arrow 59"/>
          <p:cNvSpPr/>
          <p:nvPr/>
        </p:nvSpPr>
        <p:spPr bwMode="auto">
          <a:xfrm>
            <a:off x="10600014" y="2649110"/>
            <a:ext cx="353327" cy="1673380"/>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39750" y="4834324"/>
            <a:ext cx="1607804"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89" name="Picture 8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181600"/>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TextBox 110"/>
          <p:cNvSpPr txBox="1"/>
          <p:nvPr/>
        </p:nvSpPr>
        <p:spPr>
          <a:xfrm>
            <a:off x="9832263" y="1488955"/>
            <a:ext cx="1902538" cy="221599"/>
          </a:xfrm>
          <a:prstGeom prst="rect">
            <a:avLst/>
          </a:prstGeom>
          <a:noFill/>
        </p:spPr>
        <p:txBody>
          <a:bodyPr wrap="square" lIns="0" tIns="0" rIns="0" bIns="0" rtlCol="0">
            <a:spAutoFit/>
          </a:bodyPr>
          <a:lstStyle/>
          <a:p>
            <a:pPr algn="ctr">
              <a:lnSpc>
                <a:spcPct val="80000"/>
              </a:lnSpc>
              <a:buSzPct val="80000"/>
            </a:pPr>
            <a:r>
              <a:rPr lang="en-US" sz="1800" dirty="0" smtClean="0">
                <a:solidFill>
                  <a:schemeClr val="tx1">
                    <a:alpha val="99000"/>
                  </a:schemeClr>
                </a:solidFill>
              </a:rPr>
              <a:t>Developer</a:t>
            </a:r>
            <a:endParaRPr lang="en-US" sz="1800" dirty="0">
              <a:solidFill>
                <a:schemeClr val="tx1">
                  <a:alpha val="99000"/>
                </a:schemeClr>
              </a:solidFill>
            </a:endParaRPr>
          </a:p>
        </p:txBody>
      </p:sp>
      <p:grpSp>
        <p:nvGrpSpPr>
          <p:cNvPr id="6" name="Group 5"/>
          <p:cNvGrpSpPr/>
          <p:nvPr/>
        </p:nvGrpSpPr>
        <p:grpSpPr>
          <a:xfrm>
            <a:off x="10208319" y="1918032"/>
            <a:ext cx="1178957" cy="681821"/>
            <a:chOff x="10208319" y="1622187"/>
            <a:chExt cx="1178957" cy="681821"/>
          </a:xfrm>
        </p:grpSpPr>
        <p:pic>
          <p:nvPicPr>
            <p:cNvPr id="71" name="Picture 7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sp>
        <p:nvSpPr>
          <p:cNvPr id="61" name="Down Arrow 60"/>
          <p:cNvSpPr/>
          <p:nvPr/>
        </p:nvSpPr>
        <p:spPr bwMode="auto">
          <a:xfrm rot="5400000">
            <a:off x="9153084" y="2921357"/>
            <a:ext cx="353327" cy="2873589"/>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6" name="Picture 105"/>
          <p:cNvPicPr>
            <a:picLocks noChangeAspect="1"/>
          </p:cNvPicPr>
          <p:nvPr/>
        </p:nvPicPr>
        <p:blipFill rotWithShape="1">
          <a:blip r:embed="rId12"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3950"/>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3" cstate="email">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spTree>
    <p:extLst>
      <p:ext uri="{BB962C8B-B14F-4D97-AF65-F5344CB8AC3E}">
        <p14:creationId xmlns:p14="http://schemas.microsoft.com/office/powerpoint/2010/main" val="325544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1000"/>
                                        <p:tgtEl>
                                          <p:spTgt spid="110"/>
                                        </p:tgtEl>
                                        <p:attrNameLst>
                                          <p:attrName>ppt_y</p:attrName>
                                        </p:attrNameLst>
                                      </p:cBhvr>
                                      <p:tavLst>
                                        <p:tav tm="0">
                                          <p:val>
                                            <p:strVal val="#ppt_y-#ppt_h*1.125000"/>
                                          </p:val>
                                        </p:tav>
                                        <p:tav tm="100000">
                                          <p:val>
                                            <p:strVal val="#ppt_y"/>
                                          </p:val>
                                        </p:tav>
                                      </p:tavLst>
                                    </p:anim>
                                    <p:animEffect transition="in" filter="wipe(down)">
                                      <p:cBhvr>
                                        <p:cTn id="23" dur="1000"/>
                                        <p:tgtEl>
                                          <p:spTgt spid="110"/>
                                        </p:tgtEl>
                                      </p:cBhvr>
                                    </p:animEffect>
                                  </p:childTnLst>
                                </p:cTn>
                              </p:par>
                            </p:childTnLst>
                          </p:cTn>
                        </p:par>
                        <p:par>
                          <p:cTn id="24" fill="hold">
                            <p:stCondLst>
                              <p:cond delay="1000"/>
                            </p:stCondLst>
                            <p:childTnLst>
                              <p:par>
                                <p:cTn id="25" presetID="12" presetClass="entr" presetSubtype="1" fill="hold" grpId="1"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500"/>
                                        <p:tgtEl>
                                          <p:spTgt spid="60"/>
                                        </p:tgtEl>
                                        <p:attrNameLst>
                                          <p:attrName>ppt_y</p:attrName>
                                        </p:attrNameLst>
                                      </p:cBhvr>
                                      <p:tavLst>
                                        <p:tav tm="0">
                                          <p:val>
                                            <p:strVal val="#ppt_y-#ppt_h*1.125000"/>
                                          </p:val>
                                        </p:tav>
                                        <p:tav tm="100000">
                                          <p:val>
                                            <p:strVal val="#ppt_y"/>
                                          </p:val>
                                        </p:tav>
                                      </p:tavLst>
                                    </p:anim>
                                    <p:animEffect transition="in" filter="wipe(down)">
                                      <p:cBhvr>
                                        <p:cTn id="28" dur="1500"/>
                                        <p:tgtEl>
                                          <p:spTgt spid="60"/>
                                        </p:tgtEl>
                                      </p:cBhvr>
                                    </p:animEffect>
                                  </p:childTnLst>
                                </p:cTn>
                              </p:par>
                              <p:par>
                                <p:cTn id="29" presetID="42" presetClass="path" presetSubtype="0" accel="50000" decel="50000" fill="hold" nodeType="withEffect">
                                  <p:stCondLst>
                                    <p:cond delay="1000"/>
                                  </p:stCondLst>
                                  <p:childTnLst>
                                    <p:animMotion origin="layout" path="M -4.16667E-6 -0.00255 L -4.16667E-6 0.20694 " pathEditMode="relative" rAng="0" ptsTypes="AA">
                                      <p:cBhvr>
                                        <p:cTn id="30" dur="2000" fill="hold"/>
                                        <p:tgtEl>
                                          <p:spTgt spid="110"/>
                                        </p:tgtEl>
                                        <p:attrNameLst>
                                          <p:attrName>ppt_x</p:attrName>
                                          <p:attrName>ppt_y</p:attrName>
                                        </p:attrNameLst>
                                      </p:cBhvr>
                                      <p:rCtr x="0" y="10463"/>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1000"/>
                                        <p:tgtEl>
                                          <p:spTgt spid="104"/>
                                        </p:tgtEl>
                                      </p:cBhvr>
                                    </p:animEffect>
                                    <p:set>
                                      <p:cBhvr>
                                        <p:cTn id="35" dur="1" fill="hold">
                                          <p:stCondLst>
                                            <p:cond delay="999"/>
                                          </p:stCondLst>
                                        </p:cTn>
                                        <p:tgtEl>
                                          <p:spTgt spid="104"/>
                                        </p:tgtEl>
                                        <p:attrNameLst>
                                          <p:attrName>style.visibility</p:attrName>
                                        </p:attrNameLst>
                                      </p:cBhvr>
                                      <p:to>
                                        <p:strVal val="hidden"/>
                                      </p:to>
                                    </p:set>
                                  </p:childTnLst>
                                </p:cTn>
                              </p:par>
                            </p:childTnLst>
                          </p:cTn>
                        </p:par>
                        <p:par>
                          <p:cTn id="36" fill="hold">
                            <p:stCondLst>
                              <p:cond delay="1000"/>
                            </p:stCondLst>
                            <p:childTnLst>
                              <p:par>
                                <p:cTn id="37" presetID="10" presetClass="exit" presetSubtype="0" fill="hold" grpId="0" nodeType="afterEffect">
                                  <p:stCondLst>
                                    <p:cond delay="500"/>
                                  </p:stCondLst>
                                  <p:childTnLst>
                                    <p:animEffect transition="out" filter="fade">
                                      <p:cBhvr>
                                        <p:cTn id="38" dur="500"/>
                                        <p:tgtEl>
                                          <p:spTgt spid="78"/>
                                        </p:tgtEl>
                                      </p:cBhvr>
                                    </p:animEffect>
                                    <p:set>
                                      <p:cBhvr>
                                        <p:cTn id="39" dur="1" fill="hold">
                                          <p:stCondLst>
                                            <p:cond delay="499"/>
                                          </p:stCondLst>
                                        </p:cTn>
                                        <p:tgtEl>
                                          <p:spTgt spid="78"/>
                                        </p:tgtEl>
                                        <p:attrNameLst>
                                          <p:attrName>style.visibility</p:attrName>
                                        </p:attrNameLst>
                                      </p:cBhvr>
                                      <p:to>
                                        <p:strVal val="hidden"/>
                                      </p:to>
                                    </p:set>
                                  </p:childTnLst>
                                </p:cTn>
                              </p:par>
                            </p:childTnLst>
                          </p:cTn>
                        </p:par>
                        <p:par>
                          <p:cTn id="40" fill="hold">
                            <p:stCondLst>
                              <p:cond delay="2000"/>
                            </p:stCondLst>
                            <p:childTnLst>
                              <p:par>
                                <p:cTn id="41" presetID="64" presetClass="path" presetSubtype="0" accel="50000" decel="50000" fill="hold" nodeType="afterEffect">
                                  <p:stCondLst>
                                    <p:cond delay="500"/>
                                  </p:stCondLst>
                                  <p:childTnLst>
                                    <p:animMotion origin="layout" path="M -1.25E-6 4.44444E-6 L -1.25E-6 -0.12061 " pathEditMode="relative" rAng="0" ptsTypes="AA">
                                      <p:cBhvr>
                                        <p:cTn id="42" dur="1000" fill="hold"/>
                                        <p:tgtEl>
                                          <p:spTgt spid="5"/>
                                        </p:tgtEl>
                                        <p:attrNameLst>
                                          <p:attrName>ppt_x</p:attrName>
                                          <p:attrName>ppt_y</p:attrName>
                                        </p:attrNameLst>
                                      </p:cBhvr>
                                      <p:rCtr x="0" y="-6042"/>
                                    </p:animMotion>
                                  </p:childTnLst>
                                </p:cTn>
                              </p:par>
                            </p:childTnLst>
                          </p:cTn>
                        </p:par>
                        <p:par>
                          <p:cTn id="43" fill="hold">
                            <p:stCondLst>
                              <p:cond delay="3500"/>
                            </p:stCondLst>
                            <p:childTnLst>
                              <p:par>
                                <p:cTn id="44" presetID="12" presetClass="entr" presetSubtype="2"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1500"/>
                                        <p:tgtEl>
                                          <p:spTgt spid="61"/>
                                        </p:tgtEl>
                                        <p:attrNameLst>
                                          <p:attrName>ppt_x</p:attrName>
                                        </p:attrNameLst>
                                      </p:cBhvr>
                                      <p:tavLst>
                                        <p:tav tm="0">
                                          <p:val>
                                            <p:strVal val="#ppt_x+#ppt_w*1.125000"/>
                                          </p:val>
                                        </p:tav>
                                        <p:tav tm="100000">
                                          <p:val>
                                            <p:strVal val="#ppt_x"/>
                                          </p:val>
                                        </p:tav>
                                      </p:tavLst>
                                    </p:anim>
                                    <p:animEffect transition="in" filter="wipe(left)">
                                      <p:cBhvr>
                                        <p:cTn id="47" dur="1500"/>
                                        <p:tgtEl>
                                          <p:spTgt spid="61"/>
                                        </p:tgtEl>
                                      </p:cBhvr>
                                    </p:animEffect>
                                  </p:childTnLst>
                                </p:cTn>
                              </p:par>
                              <p:par>
                                <p:cTn id="48" presetID="42" presetClass="path" presetSubtype="0" accel="50000" decel="50000" fill="hold" nodeType="withEffect">
                                  <p:stCondLst>
                                    <p:cond delay="700"/>
                                  </p:stCondLst>
                                  <p:childTnLst>
                                    <p:animMotion origin="layout" path="M -4.16667E-6 0.20833 L -0.31809 0.20833 " pathEditMode="relative" rAng="0" ptsTypes="AA">
                                      <p:cBhvr>
                                        <p:cTn id="49" dur="2000" fill="hold"/>
                                        <p:tgtEl>
                                          <p:spTgt spid="110"/>
                                        </p:tgtEl>
                                        <p:attrNameLst>
                                          <p:attrName>ppt_x</p:attrName>
                                          <p:attrName>ppt_y</p:attrName>
                                        </p:attrNameLst>
                                      </p:cBhvr>
                                      <p:rCtr x="-15911" y="0"/>
                                    </p:animMotion>
                                  </p:childTnLst>
                                </p:cTn>
                              </p:par>
                              <p:par>
                                <p:cTn id="50" presetID="10" presetClass="exit" presetSubtype="0" fill="hold" nodeType="withEffect">
                                  <p:stCondLst>
                                    <p:cond delay="1500"/>
                                  </p:stCondLst>
                                  <p:childTnLst>
                                    <p:animEffect transition="out" filter="fade">
                                      <p:cBhvr>
                                        <p:cTn id="51" dur="1250"/>
                                        <p:tgtEl>
                                          <p:spTgt spid="110"/>
                                        </p:tgtEl>
                                      </p:cBhvr>
                                    </p:animEffect>
                                    <p:set>
                                      <p:cBhvr>
                                        <p:cTn id="52" dur="1" fill="hold">
                                          <p:stCondLst>
                                            <p:cond delay="1249"/>
                                          </p:stCondLst>
                                        </p:cTn>
                                        <p:tgtEl>
                                          <p:spTgt spid="110"/>
                                        </p:tgtEl>
                                        <p:attrNameLst>
                                          <p:attrName>style.visibility</p:attrName>
                                        </p:attrNameLst>
                                      </p:cBhvr>
                                      <p:to>
                                        <p:strVal val="hidden"/>
                                      </p:to>
                                    </p:set>
                                  </p:childTnLst>
                                </p:cTn>
                              </p:par>
                            </p:childTnLst>
                          </p:cTn>
                        </p:par>
                        <p:par>
                          <p:cTn id="53" fill="hold">
                            <p:stCondLst>
                              <p:cond delay="6250"/>
                            </p:stCondLst>
                            <p:childTnLst>
                              <p:par>
                                <p:cTn id="54" presetID="10" presetClass="exit" presetSubtype="0" fill="hold" grpId="0" nodeType="afterEffect">
                                  <p:stCondLst>
                                    <p:cond delay="0"/>
                                  </p:stCondLst>
                                  <p:childTnLst>
                                    <p:animEffect transition="out" filter="fade">
                                      <p:cBhvr>
                                        <p:cTn id="55" dur="1000"/>
                                        <p:tgtEl>
                                          <p:spTgt spid="60"/>
                                        </p:tgtEl>
                                      </p:cBhvr>
                                    </p:animEffect>
                                    <p:set>
                                      <p:cBhvr>
                                        <p:cTn id="56" dur="1" fill="hold">
                                          <p:stCondLst>
                                            <p:cond delay="999"/>
                                          </p:stCondLst>
                                        </p:cTn>
                                        <p:tgtEl>
                                          <p:spTgt spid="60"/>
                                        </p:tgtEl>
                                        <p:attrNameLst>
                                          <p:attrName>style.visibility</p:attrName>
                                        </p:attrNameLst>
                                      </p:cBhvr>
                                      <p:to>
                                        <p:strVal val="hidden"/>
                                      </p:to>
                                    </p:set>
                                  </p:childTnLst>
                                </p:cTn>
                              </p:par>
                              <p:par>
                                <p:cTn id="57" presetID="10" presetClass="exit" presetSubtype="0" fill="hold" grpId="1" nodeType="withEffect">
                                  <p:stCondLst>
                                    <p:cond delay="500"/>
                                  </p:stCondLst>
                                  <p:childTnLst>
                                    <p:animEffect transition="out" filter="fade">
                                      <p:cBhvr>
                                        <p:cTn id="58" dur="500"/>
                                        <p:tgtEl>
                                          <p:spTgt spid="61"/>
                                        </p:tgtEl>
                                      </p:cBhvr>
                                    </p:animEffect>
                                    <p:set>
                                      <p:cBhvr>
                                        <p:cTn id="59" dur="1" fill="hold">
                                          <p:stCondLst>
                                            <p:cond delay="499"/>
                                          </p:stCondLst>
                                        </p:cTn>
                                        <p:tgtEl>
                                          <p:spTgt spid="61"/>
                                        </p:tgtEl>
                                        <p:attrNameLst>
                                          <p:attrName>style.visibility</p:attrName>
                                        </p:attrNameLst>
                                      </p:cBhvr>
                                      <p:to>
                                        <p:strVal val="hidden"/>
                                      </p:to>
                                    </p:set>
                                  </p:childTnLst>
                                </p:cTn>
                              </p:par>
                            </p:childTnLst>
                          </p:cTn>
                        </p:par>
                        <p:par>
                          <p:cTn id="60" fill="hold">
                            <p:stCondLst>
                              <p:cond delay="7250"/>
                            </p:stCondLst>
                            <p:childTnLst>
                              <p:par>
                                <p:cTn id="61" presetID="42" presetClass="path" presetSubtype="0" accel="50000" decel="50000" fill="hold" nodeType="afterEffect">
                                  <p:stCondLst>
                                    <p:cond delay="500"/>
                                  </p:stCondLst>
                                  <p:childTnLst>
                                    <p:animMotion origin="layout" path="M -2.08333E-7 -0.1206 L -2.08333E-7 3.7037E-7 " pathEditMode="relative" rAng="0" ptsTypes="AA">
                                      <p:cBhvr>
                                        <p:cTn id="62" dur="1000" fill="hold"/>
                                        <p:tgtEl>
                                          <p:spTgt spid="5"/>
                                        </p:tgtEl>
                                        <p:attrNameLst>
                                          <p:attrName>ppt_x</p:attrName>
                                          <p:attrName>ppt_y</p:attrName>
                                        </p:attrNameLst>
                                      </p:cBhvr>
                                      <p:rCtr x="0" y="6019"/>
                                    </p:animMotion>
                                  </p:childTnLst>
                                </p:cTn>
                              </p:par>
                            </p:childTnLst>
                          </p:cTn>
                        </p:par>
                        <p:par>
                          <p:cTn id="63" fill="hold">
                            <p:stCondLst>
                              <p:cond delay="8750"/>
                            </p:stCondLst>
                            <p:childTnLst>
                              <p:par>
                                <p:cTn id="64" presetID="10" presetClass="entr" presetSubtype="0" fill="hold"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9250"/>
                            </p:stCondLst>
                            <p:childTnLst>
                              <p:par>
                                <p:cTn id="68" presetID="12" presetClass="entr" presetSubtype="1" fill="hold" grpId="1" nodeType="afterEffect">
                                  <p:stCondLst>
                                    <p:cond delay="50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p:tgtEl>
                                          <p:spTgt spid="78"/>
                                        </p:tgtEl>
                                        <p:attrNameLst>
                                          <p:attrName>ppt_y</p:attrName>
                                        </p:attrNameLst>
                                      </p:cBhvr>
                                      <p:tavLst>
                                        <p:tav tm="0">
                                          <p:val>
                                            <p:strVal val="#ppt_y-#ppt_h*1.125000"/>
                                          </p:val>
                                        </p:tav>
                                        <p:tav tm="100000">
                                          <p:val>
                                            <p:strVal val="#ppt_y"/>
                                          </p:val>
                                        </p:tav>
                                      </p:tavLst>
                                    </p:anim>
                                    <p:animEffect transition="in" filter="wipe(down)">
                                      <p:cBhvr>
                                        <p:cTn id="71" dur="500"/>
                                        <p:tgtEl>
                                          <p:spTgt spid="78"/>
                                        </p:tgtEl>
                                      </p:cBhvr>
                                    </p:animEffec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animBg="1"/>
      <p:bldP spid="60" grpId="1" animBg="1"/>
      <p:bldP spid="78" grpId="0" animBg="1"/>
      <p:bldP spid="78" grpId="1" animBg="1"/>
      <p:bldP spid="111" grpId="0"/>
      <p:bldP spid="61" grpId="0" animBg="1"/>
      <p:bldP spid="6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9719732" y="1133475"/>
            <a:ext cx="2116666" cy="2315516"/>
          </a:xfrm>
          <a:prstGeom prst="roundRect">
            <a:avLst>
              <a:gd name="adj" fmla="val 62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35620" y="4834324"/>
            <a:ext cx="1607804"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6797342"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8" name="Down Arrow 77"/>
          <p:cNvSpPr/>
          <p:nvPr/>
        </p:nvSpPr>
        <p:spPr bwMode="auto">
          <a:xfrm>
            <a:off x="509608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89" name="Picture 8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181600"/>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136877"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3523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TextBox 110"/>
          <p:cNvSpPr txBox="1"/>
          <p:nvPr/>
        </p:nvSpPr>
        <p:spPr>
          <a:xfrm>
            <a:off x="9832263" y="1488955"/>
            <a:ext cx="1902538" cy="221599"/>
          </a:xfrm>
          <a:prstGeom prst="rect">
            <a:avLst/>
          </a:prstGeom>
          <a:noFill/>
        </p:spPr>
        <p:txBody>
          <a:bodyPr wrap="square" lIns="0" tIns="0" rIns="0" bIns="0" rtlCol="0">
            <a:spAutoFit/>
          </a:bodyPr>
          <a:lstStyle>
            <a:defPPr>
              <a:defRPr lang="en-US"/>
            </a:defPPr>
            <a:lvl1pPr algn="ctr">
              <a:lnSpc>
                <a:spcPct val="80000"/>
              </a:lnSpc>
              <a:buSzPct val="80000"/>
              <a:defRPr>
                <a:solidFill>
                  <a:schemeClr val="bg1">
                    <a:alpha val="99000"/>
                  </a:schemeClr>
                </a:solidFill>
              </a:defRPr>
            </a:lvl1pPr>
          </a:lstStyle>
          <a:p>
            <a:r>
              <a:rPr lang="en-US" dirty="0">
                <a:solidFill>
                  <a:schemeClr val="tx1">
                    <a:alpha val="99000"/>
                  </a:schemeClr>
                </a:solidFill>
              </a:rPr>
              <a:t>Developer</a:t>
            </a:r>
          </a:p>
        </p:txBody>
      </p:sp>
      <p:grpSp>
        <p:nvGrpSpPr>
          <p:cNvPr id="6" name="Group 5"/>
          <p:cNvGrpSpPr/>
          <p:nvPr/>
        </p:nvGrpSpPr>
        <p:grpSpPr>
          <a:xfrm>
            <a:off x="10208319" y="1918032"/>
            <a:ext cx="1178957" cy="681821"/>
            <a:chOff x="10208319" y="1622187"/>
            <a:chExt cx="1178957" cy="681821"/>
          </a:xfrm>
        </p:grpSpPr>
        <p:pic>
          <p:nvPicPr>
            <p:cNvPr id="71" name="Picture 70"/>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sp>
        <p:nvSpPr>
          <p:cNvPr id="61" name="Down Arrow 60"/>
          <p:cNvSpPr/>
          <p:nvPr/>
        </p:nvSpPr>
        <p:spPr bwMode="auto">
          <a:xfrm rot="5400000">
            <a:off x="8275045" y="2043319"/>
            <a:ext cx="353327" cy="4629665"/>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6" name="Picture 105"/>
          <p:cNvPicPr>
            <a:picLocks noChangeAspect="1"/>
          </p:cNvPicPr>
          <p:nvPr/>
        </p:nvPicPr>
        <p:blipFill rotWithShape="1">
          <a:blip r:embed="rId12"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405388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3" cstate="email">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spTree>
    <p:extLst>
      <p:ext uri="{BB962C8B-B14F-4D97-AF65-F5344CB8AC3E}">
        <p14:creationId xmlns:p14="http://schemas.microsoft.com/office/powerpoint/2010/main" val="333165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104"/>
                                        </p:tgtEl>
                                      </p:cBhvr>
                                    </p:animEffect>
                                    <p:set>
                                      <p:cBhvr>
                                        <p:cTn id="7" dur="1" fill="hold">
                                          <p:stCondLst>
                                            <p:cond delay="999"/>
                                          </p:stCondLst>
                                        </p:cTn>
                                        <p:tgtEl>
                                          <p:spTgt spid="104"/>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2000"/>
                            </p:stCondLst>
                            <p:childTnLst>
                              <p:par>
                                <p:cTn id="13" presetID="64" presetClass="path" presetSubtype="0" accel="50000" decel="50000" fill="hold" nodeType="afterEffect">
                                  <p:stCondLst>
                                    <p:cond delay="0"/>
                                  </p:stCondLst>
                                  <p:childTnLst>
                                    <p:animMotion origin="layout" path="M -1.25E-6 4.44444E-6 L -1.25E-6 -0.12061 " pathEditMode="relative" rAng="0" ptsTypes="AA">
                                      <p:cBhvr>
                                        <p:cTn id="14" dur="1000" fill="hold"/>
                                        <p:tgtEl>
                                          <p:spTgt spid="5"/>
                                        </p:tgtEl>
                                        <p:attrNameLst>
                                          <p:attrName>ppt_x</p:attrName>
                                          <p:attrName>ppt_y</p:attrName>
                                        </p:attrNameLst>
                                      </p:cBhvr>
                                      <p:rCtr x="0" y="-6042"/>
                                    </p:animMotion>
                                  </p:childTnLst>
                                </p:cTn>
                              </p:par>
                            </p:childTnLst>
                          </p:cTn>
                        </p:par>
                        <p:par>
                          <p:cTn id="15" fill="hold">
                            <p:stCondLst>
                              <p:cond delay="3000"/>
                            </p:stCondLst>
                            <p:childTnLst>
                              <p:par>
                                <p:cTn id="16" presetID="12" presetClass="entr" presetSubtype="2"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additive="base">
                                        <p:cTn id="18" dur="1500"/>
                                        <p:tgtEl>
                                          <p:spTgt spid="61"/>
                                        </p:tgtEl>
                                        <p:attrNameLst>
                                          <p:attrName>ppt_x</p:attrName>
                                        </p:attrNameLst>
                                      </p:cBhvr>
                                      <p:tavLst>
                                        <p:tav tm="0">
                                          <p:val>
                                            <p:strVal val="#ppt_x+#ppt_w*1.125000"/>
                                          </p:val>
                                        </p:tav>
                                        <p:tav tm="100000">
                                          <p:val>
                                            <p:strVal val="#ppt_x"/>
                                          </p:val>
                                        </p:tav>
                                      </p:tavLst>
                                    </p:anim>
                                    <p:animEffect transition="in" filter="wipe(left)">
                                      <p:cBhvr>
                                        <p:cTn id="19" dur="1500"/>
                                        <p:tgtEl>
                                          <p:spTgt spid="61"/>
                                        </p:tgtEl>
                                      </p:cBhvr>
                                    </p:animEffect>
                                  </p:childTnLst>
                                </p:cTn>
                              </p:par>
                              <p:par>
                                <p:cTn id="20" presetID="42" presetClass="path" presetSubtype="0" accel="50000" decel="50000" fill="hold" nodeType="withEffect">
                                  <p:stCondLst>
                                    <p:cond delay="700"/>
                                  </p:stCondLst>
                                  <p:childTnLst>
                                    <p:animMotion origin="layout" path="M -4.39698E-6 -4.39047E-6 L -0.45324 -4.39047E-6 " pathEditMode="relative" rAng="0" ptsTypes="AA">
                                      <p:cBhvr>
                                        <p:cTn id="21" dur="2000" fill="hold"/>
                                        <p:tgtEl>
                                          <p:spTgt spid="110"/>
                                        </p:tgtEl>
                                        <p:attrNameLst>
                                          <p:attrName>ppt_x</p:attrName>
                                          <p:attrName>ppt_y</p:attrName>
                                        </p:attrNameLst>
                                      </p:cBhvr>
                                      <p:rCtr x="-22662" y="0"/>
                                    </p:animMotion>
                                  </p:childTnLst>
                                </p:cTn>
                              </p:par>
                              <p:par>
                                <p:cTn id="22" presetID="10" presetClass="exit" presetSubtype="0" fill="hold" nodeType="withEffect">
                                  <p:stCondLst>
                                    <p:cond delay="1500"/>
                                  </p:stCondLst>
                                  <p:childTnLst>
                                    <p:animEffect transition="out" filter="fade">
                                      <p:cBhvr>
                                        <p:cTn id="23" dur="1250"/>
                                        <p:tgtEl>
                                          <p:spTgt spid="110"/>
                                        </p:tgtEl>
                                      </p:cBhvr>
                                    </p:animEffect>
                                    <p:set>
                                      <p:cBhvr>
                                        <p:cTn id="24" dur="1" fill="hold">
                                          <p:stCondLst>
                                            <p:cond delay="1249"/>
                                          </p:stCondLst>
                                        </p:cTn>
                                        <p:tgtEl>
                                          <p:spTgt spid="110"/>
                                        </p:tgtEl>
                                        <p:attrNameLst>
                                          <p:attrName>style.visibility</p:attrName>
                                        </p:attrNameLst>
                                      </p:cBhvr>
                                      <p:to>
                                        <p:strVal val="hidden"/>
                                      </p:to>
                                    </p:set>
                                  </p:childTnLst>
                                </p:cTn>
                              </p:par>
                              <p:par>
                                <p:cTn id="25" presetID="10" presetClass="exit" presetSubtype="0" fill="hold" grpId="1" nodeType="withEffect">
                                  <p:stCondLst>
                                    <p:cond delay="2500"/>
                                  </p:stCondLst>
                                  <p:childTnLst>
                                    <p:animEffect transition="out" filter="fade">
                                      <p:cBhvr>
                                        <p:cTn id="26" dur="500"/>
                                        <p:tgtEl>
                                          <p:spTgt spid="61"/>
                                        </p:tgtEl>
                                      </p:cBhvr>
                                    </p:animEffect>
                                    <p:set>
                                      <p:cBhvr>
                                        <p:cTn id="27" dur="1" fill="hold">
                                          <p:stCondLst>
                                            <p:cond delay="499"/>
                                          </p:stCondLst>
                                        </p:cTn>
                                        <p:tgtEl>
                                          <p:spTgt spid="61"/>
                                        </p:tgtEl>
                                        <p:attrNameLst>
                                          <p:attrName>style.visibility</p:attrName>
                                        </p:attrNameLst>
                                      </p:cBhvr>
                                      <p:to>
                                        <p:strVal val="hidden"/>
                                      </p:to>
                                    </p:set>
                                  </p:childTnLst>
                                </p:cTn>
                              </p:par>
                            </p:childTnLst>
                          </p:cTn>
                        </p:par>
                        <p:par>
                          <p:cTn id="28" fill="hold">
                            <p:stCondLst>
                              <p:cond delay="6000"/>
                            </p:stCondLst>
                            <p:childTnLst>
                              <p:par>
                                <p:cTn id="29" presetID="42" presetClass="path" presetSubtype="0" accel="50000" decel="50000" fill="hold" nodeType="afterEffect">
                                  <p:stCondLst>
                                    <p:cond delay="500"/>
                                  </p:stCondLst>
                                  <p:childTnLst>
                                    <p:animMotion origin="layout" path="M -2.08333E-7 -0.1206 L -2.08333E-7 3.7037E-7 " pathEditMode="relative" rAng="0" ptsTypes="AA">
                                      <p:cBhvr>
                                        <p:cTn id="30" dur="1000" fill="hold"/>
                                        <p:tgtEl>
                                          <p:spTgt spid="5"/>
                                        </p:tgtEl>
                                        <p:attrNameLst>
                                          <p:attrName>ppt_x</p:attrName>
                                          <p:attrName>ppt_y</p:attrName>
                                        </p:attrNameLst>
                                      </p:cBhvr>
                                      <p:rCtr x="0" y="6019"/>
                                    </p:animMotion>
                                  </p:childTnLst>
                                </p:cTn>
                              </p:par>
                            </p:childTnLst>
                          </p:cTn>
                        </p:par>
                        <p:par>
                          <p:cTn id="31" fill="hold">
                            <p:stCondLst>
                              <p:cond delay="7500"/>
                            </p:stCondLst>
                            <p:childTnLst>
                              <p:par>
                                <p:cTn id="32" presetID="10" presetClass="entr" presetSubtype="0"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par>
                          <p:cTn id="35" fill="hold">
                            <p:stCondLst>
                              <p:cond delay="8000"/>
                            </p:stCondLst>
                            <p:childTnLst>
                              <p:par>
                                <p:cTn id="36" presetID="12" presetClass="entr" presetSubtype="1" fill="hold" grpId="1" nodeType="afterEffect">
                                  <p:stCondLst>
                                    <p:cond delay="500"/>
                                  </p:stCondLst>
                                  <p:childTnLst>
                                    <p:set>
                                      <p:cBhvr>
                                        <p:cTn id="37" dur="1" fill="hold">
                                          <p:stCondLst>
                                            <p:cond delay="0"/>
                                          </p:stCondLst>
                                        </p:cTn>
                                        <p:tgtEl>
                                          <p:spTgt spid="78"/>
                                        </p:tgtEl>
                                        <p:attrNameLst>
                                          <p:attrName>style.visibility</p:attrName>
                                        </p:attrNameLst>
                                      </p:cBhvr>
                                      <p:to>
                                        <p:strVal val="visible"/>
                                      </p:to>
                                    </p:set>
                                    <p:anim calcmode="lin" valueType="num">
                                      <p:cBhvr additive="base">
                                        <p:cTn id="38" dur="500"/>
                                        <p:tgtEl>
                                          <p:spTgt spid="78"/>
                                        </p:tgtEl>
                                        <p:attrNameLst>
                                          <p:attrName>ppt_y</p:attrName>
                                        </p:attrNameLst>
                                      </p:cBhvr>
                                      <p:tavLst>
                                        <p:tav tm="0">
                                          <p:val>
                                            <p:strVal val="#ppt_y-#ppt_h*1.125000"/>
                                          </p:val>
                                        </p:tav>
                                        <p:tav tm="100000">
                                          <p:val>
                                            <p:strVal val="#ppt_y"/>
                                          </p:val>
                                        </p:tav>
                                      </p:tavLst>
                                    </p:anim>
                                    <p:animEffect transition="in" filter="wipe(down)">
                                      <p:cBhvr>
                                        <p:cTn id="39" dur="500"/>
                                        <p:tgtEl>
                                          <p:spTgt spid="78"/>
                                        </p:tgtEl>
                                      </p:cBhvr>
                                    </p:animEffec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106"/>
                                        </p:tgtEl>
                                      </p:cBhvr>
                                    </p:animEffect>
                                    <p:set>
                                      <p:cBhvr>
                                        <p:cTn id="45" dur="1" fill="hold">
                                          <p:stCondLst>
                                            <p:cond delay="9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1" grpId="0" animBg="1"/>
      <p:bldP spid="61"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p:nvPr/>
        </p:nvSpPr>
        <p:spPr bwMode="auto">
          <a:xfrm>
            <a:off x="9719732" y="1133475"/>
            <a:ext cx="2116666" cy="2315516"/>
          </a:xfrm>
          <a:prstGeom prst="roundRect">
            <a:avLst>
              <a:gd name="adj" fmla="val 62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6" name="Group 5"/>
          <p:cNvGrpSpPr/>
          <p:nvPr/>
        </p:nvGrpSpPr>
        <p:grpSpPr>
          <a:xfrm>
            <a:off x="7607477" y="2473456"/>
            <a:ext cx="2531087" cy="2299585"/>
            <a:chOff x="7531275" y="2484342"/>
            <a:chExt cx="2531087" cy="2299585"/>
          </a:xfrm>
        </p:grpSpPr>
        <p:sp>
          <p:nvSpPr>
            <p:cNvPr id="117" name="Bent Arrow 116"/>
            <p:cNvSpPr/>
            <p:nvPr/>
          </p:nvSpPr>
          <p:spPr bwMode="auto">
            <a:xfrm rot="16200000" flipH="1">
              <a:off x="7611512" y="2480950"/>
              <a:ext cx="2222740" cy="2383213"/>
            </a:xfrm>
            <a:prstGeom prst="bentArrow">
              <a:avLst>
                <a:gd name="adj1" fmla="val 6392"/>
                <a:gd name="adj2" fmla="val 8603"/>
                <a:gd name="adj3" fmla="val 9413"/>
                <a:gd name="adj4" fmla="val 12752"/>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Oval 4"/>
            <p:cNvSpPr/>
            <p:nvPr/>
          </p:nvSpPr>
          <p:spPr bwMode="auto">
            <a:xfrm>
              <a:off x="9766615" y="2484342"/>
              <a:ext cx="295747" cy="2957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76" name="TextBox 75"/>
          <p:cNvSpPr txBox="1"/>
          <p:nvPr/>
        </p:nvSpPr>
        <p:spPr>
          <a:xfrm>
            <a:off x="9832263" y="1488955"/>
            <a:ext cx="1902538" cy="221599"/>
          </a:xfrm>
          <a:prstGeom prst="rect">
            <a:avLst/>
          </a:prstGeom>
          <a:noFill/>
        </p:spPr>
        <p:txBody>
          <a:bodyPr wrap="square" lIns="0" tIns="0" rIns="0" bIns="0" rtlCol="0">
            <a:spAutoFit/>
          </a:bodyPr>
          <a:lstStyle>
            <a:defPPr>
              <a:defRPr lang="en-US"/>
            </a:defPPr>
            <a:lvl1pPr algn="ctr">
              <a:lnSpc>
                <a:spcPct val="80000"/>
              </a:lnSpc>
              <a:buSzPct val="80000"/>
              <a:defRPr>
                <a:solidFill>
                  <a:schemeClr val="bg1">
                    <a:alpha val="99000"/>
                  </a:schemeClr>
                </a:solidFill>
              </a:defRPr>
            </a:lvl1pPr>
          </a:lstStyle>
          <a:p>
            <a:r>
              <a:rPr lang="en-US" dirty="0">
                <a:solidFill>
                  <a:schemeClr val="tx1">
                    <a:alpha val="99000"/>
                  </a:schemeClr>
                </a:solidFill>
              </a:rPr>
              <a:t>Developer</a:t>
            </a:r>
          </a:p>
        </p:txBody>
      </p:sp>
      <p:grpSp>
        <p:nvGrpSpPr>
          <p:cNvPr id="77" name="Group 76"/>
          <p:cNvGrpSpPr/>
          <p:nvPr/>
        </p:nvGrpSpPr>
        <p:grpSpPr>
          <a:xfrm>
            <a:off x="10208319" y="1918032"/>
            <a:ext cx="1178957" cy="681821"/>
            <a:chOff x="10208319" y="1622187"/>
            <a:chExt cx="1178957" cy="681821"/>
          </a:xfrm>
        </p:grpSpPr>
        <p:pic>
          <p:nvPicPr>
            <p:cNvPr id="82" name="Picture 8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83" name="Picture 8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4345" name="Picture 1434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89" name="Picture 8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181600"/>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pic>
          <p:nvPicPr>
            <p:cNvPr id="107" name="Picture 10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13126" y="4378191"/>
              <a:ext cx="1607803" cy="694552"/>
            </a:xfrm>
            <a:prstGeom prst="roundRect">
              <a:avLst/>
            </a:prstGeom>
            <a:ln>
              <a:solidFill>
                <a:schemeClr val="bg2">
                  <a:lumMod val="75000"/>
                </a:schemeClr>
              </a:solidFill>
            </a:ln>
          </p:spPr>
        </p:pic>
        <p:pic>
          <p:nvPicPr>
            <p:cNvPr id="111" name="Picture 11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817258" y="4378191"/>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7" name="Bent Arrow 66"/>
          <p:cNvSpPr/>
          <p:nvPr/>
        </p:nvSpPr>
        <p:spPr bwMode="auto">
          <a:xfrm rot="10800000">
            <a:off x="9635067" y="2654648"/>
            <a:ext cx="1202266" cy="3263551"/>
          </a:xfrm>
          <a:prstGeom prst="bentArrow">
            <a:avLst>
              <a:gd name="adj1" fmla="val 12144"/>
              <a:gd name="adj2" fmla="val 11479"/>
              <a:gd name="adj3" fmla="val 15503"/>
              <a:gd name="adj4" fmla="val 12752"/>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847012" y="4834352"/>
            <a:ext cx="1607803" cy="694552"/>
          </a:xfrm>
          <a:prstGeom prst="roundRect">
            <a:avLst/>
          </a:prstGeom>
          <a:ln>
            <a:solidFill>
              <a:schemeClr val="bg2">
                <a:lumMod val="75000"/>
              </a:schemeClr>
            </a:solidFill>
          </a:ln>
        </p:spPr>
      </p:pic>
      <p:pic>
        <p:nvPicPr>
          <p:cNvPr id="102" name="Picture 10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733350" y="4834352"/>
            <a:ext cx="1607803" cy="694552"/>
          </a:xfrm>
          <a:prstGeom prst="roundRect">
            <a:avLst/>
          </a:prstGeom>
          <a:ln>
            <a:solidFill>
              <a:schemeClr val="bg2">
                <a:lumMod val="75000"/>
              </a:schemeClr>
            </a:solidFill>
          </a:ln>
        </p:spPr>
      </p:pic>
      <p:pic>
        <p:nvPicPr>
          <p:cNvPr id="69" name="Picture 68"/>
          <p:cNvPicPr>
            <a:picLocks noChangeAspect="1"/>
          </p:cNvPicPr>
          <p:nvPr/>
        </p:nvPicPr>
        <p:blipFill rotWithShape="1">
          <a:blip r:embed="rId10"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464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1" cstate="email">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nvGrpSpPr>
          <p:cNvPr id="104" name="Group 103"/>
          <p:cNvGrpSpPr/>
          <p:nvPr/>
        </p:nvGrpSpPr>
        <p:grpSpPr>
          <a:xfrm>
            <a:off x="2741612" y="3861057"/>
            <a:ext cx="3321214" cy="2177130"/>
            <a:chOff x="6141428" y="3861057"/>
            <a:chExt cx="3321214" cy="2177130"/>
          </a:xfrm>
        </p:grpSpPr>
        <p:sp>
          <p:nvSpPr>
            <p:cNvPr id="105" name="Down Arrow 104"/>
            <p:cNvSpPr/>
            <p:nvPr/>
          </p:nvSpPr>
          <p:spPr bwMode="auto">
            <a:xfrm>
              <a:off x="7923212"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6" name="Round Same Side Corner Rectangle 115"/>
            <p:cNvSpPr/>
            <p:nvPr/>
          </p:nvSpPr>
          <p:spPr bwMode="auto">
            <a:xfrm>
              <a:off x="6141428" y="5631787"/>
              <a:ext cx="3321214" cy="406400"/>
            </a:xfrm>
            <a:prstGeom prst="round2SameRect">
              <a:avLst>
                <a:gd name="adj1" fmla="val 0"/>
                <a:gd name="adj2" fmla="val 50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Production</a:t>
              </a:r>
            </a:p>
          </p:txBody>
        </p:sp>
        <p:sp>
          <p:nvSpPr>
            <p:cNvPr id="118" name="Down Arrow 117"/>
            <p:cNvSpPr/>
            <p:nvPr/>
          </p:nvSpPr>
          <p:spPr bwMode="auto">
            <a:xfrm>
              <a:off x="7389812"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6" name="Round Same Side Corner Rectangle 105"/>
          <p:cNvSpPr/>
          <p:nvPr/>
        </p:nvSpPr>
        <p:spPr bwMode="auto">
          <a:xfrm>
            <a:off x="6144950" y="5630203"/>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Tree>
    <p:extLst>
      <p:ext uri="{BB962C8B-B14F-4D97-AF65-F5344CB8AC3E}">
        <p14:creationId xmlns:p14="http://schemas.microsoft.com/office/powerpoint/2010/main" val="202601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ppt_y</p:attrName>
                                        </p:attrNameLst>
                                      </p:cBhvr>
                                      <p:tavLst>
                                        <p:tav tm="0">
                                          <p:val>
                                            <p:strVal val="#ppt_y-#ppt_h*1.125000"/>
                                          </p:val>
                                        </p:tav>
                                        <p:tav tm="100000">
                                          <p:val>
                                            <p:strVal val="#ppt_y"/>
                                          </p:val>
                                        </p:tav>
                                      </p:tavLst>
                                    </p:anim>
                                    <p:animEffect transition="in" filter="wipe(down)">
                                      <p:cBhvr>
                                        <p:cTn id="8" dur="500"/>
                                        <p:tgtEl>
                                          <p:spTgt spid="110"/>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childTnLst>
                          </p:cTn>
                        </p:par>
                        <p:par>
                          <p:cTn id="17" fill="hold">
                            <p:stCondLst>
                              <p:cond delay="1750"/>
                            </p:stCondLst>
                            <p:childTnLst>
                              <p:par>
                                <p:cTn id="18" presetID="36" presetClass="path" presetSubtype="0" accel="50000" decel="50000" fill="hold" nodeType="afterEffect">
                                  <p:stCondLst>
                                    <p:cond delay="500"/>
                                  </p:stCondLst>
                                  <p:childTnLst>
                                    <p:animMotion origin="layout" path="M 7.33168E-7 -0.00023 L 7.33168E-7 0.2081 C -0.00091 0.42986 0.00599 0.41782 -0.02657 0.41782 L -0.15536 0.41713 " pathEditMode="relative" rAng="0" ptsTypes="FfFF">
                                      <p:cBhvr>
                                        <p:cTn id="19" dur="2500" fill="hold"/>
                                        <p:tgtEl>
                                          <p:spTgt spid="110"/>
                                        </p:tgtEl>
                                        <p:attrNameLst>
                                          <p:attrName>ppt_x</p:attrName>
                                          <p:attrName>ppt_y</p:attrName>
                                        </p:attrNameLst>
                                      </p:cBhvr>
                                      <p:rCtr x="-7475" y="21505"/>
                                    </p:animMotion>
                                  </p:childTnLst>
                                </p:cTn>
                              </p:par>
                              <p:par>
                                <p:cTn id="20" presetID="10" presetClass="exit" presetSubtype="0" fill="hold" nodeType="withEffect">
                                  <p:stCondLst>
                                    <p:cond delay="1750"/>
                                  </p:stCondLst>
                                  <p:childTnLst>
                                    <p:animEffect transition="out" filter="fade">
                                      <p:cBhvr>
                                        <p:cTn id="21" dur="750"/>
                                        <p:tgtEl>
                                          <p:spTgt spid="110"/>
                                        </p:tgtEl>
                                      </p:cBhvr>
                                    </p:animEffect>
                                    <p:set>
                                      <p:cBhvr>
                                        <p:cTn id="22" dur="1" fill="hold">
                                          <p:stCondLst>
                                            <p:cond delay="749"/>
                                          </p:stCondLst>
                                        </p:cTn>
                                        <p:tgtEl>
                                          <p:spTgt spid="110"/>
                                        </p:tgtEl>
                                        <p:attrNameLst>
                                          <p:attrName>style.visibility</p:attrName>
                                        </p:attrNameLst>
                                      </p:cBhvr>
                                      <p:to>
                                        <p:strVal val="hidden"/>
                                      </p:to>
                                    </p:set>
                                  </p:childTnLst>
                                </p:cTn>
                              </p:par>
                              <p:par>
                                <p:cTn id="23" presetID="10" presetClass="exit" presetSubtype="0" fill="hold" nodeType="withEffect">
                                  <p:stCondLst>
                                    <p:cond delay="2000"/>
                                  </p:stCondLst>
                                  <p:childTnLst>
                                    <p:animEffect transition="out" filter="fade">
                                      <p:cBhvr>
                                        <p:cTn id="24" dur="1250"/>
                                        <p:tgtEl>
                                          <p:spTgt spid="69"/>
                                        </p:tgtEl>
                                      </p:cBhvr>
                                    </p:animEffect>
                                    <p:set>
                                      <p:cBhvr>
                                        <p:cTn id="25" dur="1" fill="hold">
                                          <p:stCondLst>
                                            <p:cond delay="1249"/>
                                          </p:stCondLst>
                                        </p:cTn>
                                        <p:tgtEl>
                                          <p:spTgt spid="69"/>
                                        </p:tgtEl>
                                        <p:attrNameLst>
                                          <p:attrName>style.visibility</p:attrName>
                                        </p:attrNameLst>
                                      </p:cBhvr>
                                      <p:to>
                                        <p:strVal val="hidden"/>
                                      </p:to>
                                    </p:set>
                                  </p:childTnLst>
                                </p:cTn>
                              </p:par>
                              <p:par>
                                <p:cTn id="26" presetID="10" presetClass="exit" presetSubtype="0" fill="hold" grpId="1" nodeType="withEffect">
                                  <p:stCondLst>
                                    <p:cond delay="2400"/>
                                  </p:stCondLst>
                                  <p:childTnLst>
                                    <p:animEffect transition="out" filter="fade">
                                      <p:cBhvr>
                                        <p:cTn id="27" dur="1250"/>
                                        <p:tgtEl>
                                          <p:spTgt spid="67"/>
                                        </p:tgtEl>
                                      </p:cBhvr>
                                    </p:animEffect>
                                    <p:set>
                                      <p:cBhvr>
                                        <p:cTn id="28" dur="1" fill="hold">
                                          <p:stCondLst>
                                            <p:cond delay="1249"/>
                                          </p:stCondLst>
                                        </p:cTn>
                                        <p:tgtEl>
                                          <p:spTgt spid="67"/>
                                        </p:tgtEl>
                                        <p:attrNameLst>
                                          <p:attrName>style.visibility</p:attrName>
                                        </p:attrNameLst>
                                      </p:cBhvr>
                                      <p:to>
                                        <p:strVal val="hidden"/>
                                      </p:to>
                                    </p:set>
                                  </p:childTnLst>
                                </p:cTn>
                              </p:par>
                            </p:childTnLst>
                          </p:cTn>
                        </p:par>
                        <p:par>
                          <p:cTn id="29" fill="hold">
                            <p:stCondLst>
                              <p:cond delay="540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59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75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par>
                          <p:cTn id="45" fill="hold">
                            <p:stCondLst>
                              <p:cond delay="500"/>
                            </p:stCondLst>
                            <p:childTnLst>
                              <p:par>
                                <p:cTn id="46" presetID="63" presetClass="path" presetSubtype="0" accel="50000" decel="50000" fill="hold" nodeType="afterEffect">
                                  <p:stCondLst>
                                    <p:cond delay="500"/>
                                  </p:stCondLst>
                                  <p:childTnLst>
                                    <p:animMotion origin="layout" path="M -4.72848E-6 -2.22402E-6 L 0.27817 -2.22402E-6 " pathEditMode="relative" rAng="0" ptsTypes="AA">
                                      <p:cBhvr>
                                        <p:cTn id="47" dur="2000" fill="hold"/>
                                        <p:tgtEl>
                                          <p:spTgt spid="104"/>
                                        </p:tgtEl>
                                        <p:attrNameLst>
                                          <p:attrName>ppt_x</p:attrName>
                                          <p:attrName>ppt_y</p:attrName>
                                        </p:attrNameLst>
                                      </p:cBhvr>
                                      <p:rCtr x="13908" y="0"/>
                                    </p:animMotion>
                                  </p:childTnLst>
                                </p:cTn>
                              </p:par>
                              <p:par>
                                <p:cTn id="48" presetID="35" presetClass="path" presetSubtype="0" accel="50000" decel="50000" fill="hold" grpId="1" nodeType="withEffect">
                                  <p:stCondLst>
                                    <p:cond delay="500"/>
                                  </p:stCondLst>
                                  <p:childTnLst>
                                    <p:animMotion origin="layout" path="M 2.25029E-6 2.42999E-6 L -0.27999 2.42999E-6 " pathEditMode="relative" rAng="0" ptsTypes="AA">
                                      <p:cBhvr>
                                        <p:cTn id="49" dur="2000" fill="hold"/>
                                        <p:tgtEl>
                                          <p:spTgt spid="106"/>
                                        </p:tgtEl>
                                        <p:attrNameLst>
                                          <p:attrName>ppt_x</p:attrName>
                                          <p:attrName>ppt_y</p:attrName>
                                        </p:attrNameLst>
                                      </p:cBhvr>
                                      <p:rCtr x="-139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6" grpId="0" animBg="1"/>
      <p:bldP spid="106" grpId="1"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ounded Rectangle 69"/>
          <p:cNvSpPr/>
          <p:nvPr/>
        </p:nvSpPr>
        <p:spPr bwMode="auto">
          <a:xfrm>
            <a:off x="9719732" y="1133475"/>
            <a:ext cx="2116666" cy="2315516"/>
          </a:xfrm>
          <a:prstGeom prst="roundRect">
            <a:avLst>
              <a:gd name="adj" fmla="val 62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6" name="TextBox 75"/>
          <p:cNvSpPr txBox="1"/>
          <p:nvPr/>
        </p:nvSpPr>
        <p:spPr>
          <a:xfrm>
            <a:off x="9832263" y="1488955"/>
            <a:ext cx="1902538" cy="221599"/>
          </a:xfrm>
          <a:prstGeom prst="rect">
            <a:avLst/>
          </a:prstGeom>
          <a:noFill/>
        </p:spPr>
        <p:txBody>
          <a:bodyPr wrap="square" lIns="0" tIns="0" rIns="0" bIns="0" rtlCol="0">
            <a:spAutoFit/>
          </a:bodyPr>
          <a:lstStyle>
            <a:defPPr>
              <a:defRPr lang="en-US"/>
            </a:defPPr>
            <a:lvl1pPr algn="ctr">
              <a:lnSpc>
                <a:spcPct val="80000"/>
              </a:lnSpc>
              <a:buSzPct val="80000"/>
              <a:defRPr>
                <a:solidFill>
                  <a:schemeClr val="bg1">
                    <a:alpha val="99000"/>
                  </a:schemeClr>
                </a:solidFill>
              </a:defRPr>
            </a:lvl1pPr>
          </a:lstStyle>
          <a:p>
            <a:r>
              <a:rPr lang="en-US" dirty="0">
                <a:solidFill>
                  <a:schemeClr val="tx1">
                    <a:alpha val="99000"/>
                  </a:schemeClr>
                </a:solidFill>
              </a:rPr>
              <a:t>Developer</a:t>
            </a:r>
          </a:p>
        </p:txBody>
      </p:sp>
      <p:grpSp>
        <p:nvGrpSpPr>
          <p:cNvPr id="77" name="Group 76"/>
          <p:cNvGrpSpPr/>
          <p:nvPr/>
        </p:nvGrpSpPr>
        <p:grpSpPr>
          <a:xfrm>
            <a:off x="10208319" y="1918032"/>
            <a:ext cx="1178957" cy="681821"/>
            <a:chOff x="10208319" y="1622187"/>
            <a:chExt cx="1178957" cy="681821"/>
          </a:xfrm>
        </p:grpSpPr>
        <p:pic>
          <p:nvPicPr>
            <p:cNvPr id="82" name="Picture 8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83" name="Picture 8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89" name="Picture 8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08726" y="5181600"/>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112855"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7" name="Bent Arrow 66"/>
          <p:cNvSpPr/>
          <p:nvPr/>
        </p:nvSpPr>
        <p:spPr bwMode="auto">
          <a:xfrm rot="10800000">
            <a:off x="9635067" y="2654648"/>
            <a:ext cx="1202266" cy="3263551"/>
          </a:xfrm>
          <a:prstGeom prst="bentArrow">
            <a:avLst>
              <a:gd name="adj1" fmla="val 12144"/>
              <a:gd name="adj2" fmla="val 11479"/>
              <a:gd name="adj3" fmla="val 15503"/>
              <a:gd name="adj4" fmla="val 12752"/>
            </a:avLst>
          </a:prstGeom>
          <a:solidFill>
            <a:srgbClr val="85BCE6">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7847012" y="4834352"/>
            <a:ext cx="1607803" cy="694552"/>
          </a:xfrm>
          <a:prstGeom prst="roundRect">
            <a:avLst/>
          </a:prstGeom>
          <a:ln>
            <a:solidFill>
              <a:schemeClr val="bg2">
                <a:lumMod val="75000"/>
              </a:schemeClr>
            </a:solidFill>
          </a:ln>
        </p:spPr>
      </p:pic>
      <p:pic>
        <p:nvPicPr>
          <p:cNvPr id="102" name="Picture 101"/>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2733350" y="4834352"/>
            <a:ext cx="1607803" cy="694552"/>
          </a:xfrm>
          <a:prstGeom prst="roundRect">
            <a:avLst/>
          </a:prstGeom>
          <a:ln>
            <a:solidFill>
              <a:schemeClr val="bg2">
                <a:lumMod val="75000"/>
              </a:schemeClr>
            </a:solidFill>
          </a:ln>
        </p:spPr>
      </p:pic>
      <p:grpSp>
        <p:nvGrpSpPr>
          <p:cNvPr id="2" name="Group 1"/>
          <p:cNvGrpSpPr/>
          <p:nvPr/>
        </p:nvGrpSpPr>
        <p:grpSpPr>
          <a:xfrm>
            <a:off x="6141428" y="3861057"/>
            <a:ext cx="3321214" cy="2177130"/>
            <a:chOff x="6141428" y="3861057"/>
            <a:chExt cx="3321214" cy="2177130"/>
          </a:xfrm>
        </p:grpSpPr>
        <p:sp>
          <p:nvSpPr>
            <p:cNvPr id="78" name="Down Arrow 77"/>
            <p:cNvSpPr/>
            <p:nvPr/>
          </p:nvSpPr>
          <p:spPr bwMode="auto">
            <a:xfrm>
              <a:off x="79232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8" name="Round Same Side Corner Rectangle 107"/>
            <p:cNvSpPr/>
            <p:nvPr/>
          </p:nvSpPr>
          <p:spPr bwMode="auto">
            <a:xfrm>
              <a:off x="6141428" y="5631787"/>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sp>
          <p:nvSpPr>
            <p:cNvPr id="115" name="Down Arrow 114"/>
            <p:cNvSpPr/>
            <p:nvPr/>
          </p:nvSpPr>
          <p:spPr bwMode="auto">
            <a:xfrm>
              <a:off x="73898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69" name="Picture 68"/>
          <p:cNvPicPr>
            <a:picLocks noChangeAspect="1"/>
          </p:cNvPicPr>
          <p:nvPr/>
        </p:nvPicPr>
        <p:blipFill rotWithShape="1">
          <a:blip r:embed="rId11" cstate="email">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464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2" cstate="email">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nvGrpSpPr>
          <p:cNvPr id="104" name="Group 103"/>
          <p:cNvGrpSpPr/>
          <p:nvPr/>
        </p:nvGrpSpPr>
        <p:grpSpPr>
          <a:xfrm>
            <a:off x="2741612" y="3861057"/>
            <a:ext cx="3321214" cy="2177130"/>
            <a:chOff x="6141428" y="3861057"/>
            <a:chExt cx="3321214" cy="2177130"/>
          </a:xfrm>
        </p:grpSpPr>
        <p:sp>
          <p:nvSpPr>
            <p:cNvPr id="105" name="Down Arrow 104"/>
            <p:cNvSpPr/>
            <p:nvPr/>
          </p:nvSpPr>
          <p:spPr bwMode="auto">
            <a:xfrm>
              <a:off x="7923212"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116" name="Round Same Side Corner Rectangle 115"/>
            <p:cNvSpPr/>
            <p:nvPr/>
          </p:nvSpPr>
          <p:spPr bwMode="auto">
            <a:xfrm>
              <a:off x="6141428" y="5631787"/>
              <a:ext cx="3321214" cy="406400"/>
            </a:xfrm>
            <a:prstGeom prst="round2SameRect">
              <a:avLst>
                <a:gd name="adj1" fmla="val 0"/>
                <a:gd name="adj2" fmla="val 50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Production</a:t>
              </a:r>
            </a:p>
          </p:txBody>
        </p:sp>
        <p:sp>
          <p:nvSpPr>
            <p:cNvPr id="118" name="Down Arrow 117"/>
            <p:cNvSpPr/>
            <p:nvPr/>
          </p:nvSpPr>
          <p:spPr bwMode="auto">
            <a:xfrm>
              <a:off x="7389812"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grpSp>
      <p:grpSp>
        <p:nvGrpSpPr>
          <p:cNvPr id="119" name="Group 118"/>
          <p:cNvGrpSpPr/>
          <p:nvPr/>
        </p:nvGrpSpPr>
        <p:grpSpPr>
          <a:xfrm>
            <a:off x="6139456" y="3861057"/>
            <a:ext cx="3321214" cy="2177130"/>
            <a:chOff x="6144277" y="3861057"/>
            <a:chExt cx="3321214" cy="2177130"/>
          </a:xfrm>
        </p:grpSpPr>
        <p:sp>
          <p:nvSpPr>
            <p:cNvPr id="120" name="Down Arrow 119"/>
            <p:cNvSpPr/>
            <p:nvPr/>
          </p:nvSpPr>
          <p:spPr bwMode="auto">
            <a:xfrm>
              <a:off x="7925593"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1" name="Round Same Side Corner Rectangle 120"/>
            <p:cNvSpPr/>
            <p:nvPr/>
          </p:nvSpPr>
          <p:spPr bwMode="auto">
            <a:xfrm>
              <a:off x="6144277" y="5631787"/>
              <a:ext cx="3321214" cy="406400"/>
            </a:xfrm>
            <a:prstGeom prst="round2SameRect">
              <a:avLst>
                <a:gd name="adj1" fmla="val 0"/>
                <a:gd name="adj2" fmla="val 50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Production</a:t>
              </a:r>
            </a:p>
          </p:txBody>
        </p:sp>
        <p:sp>
          <p:nvSpPr>
            <p:cNvPr id="122" name="Down Arrow 121"/>
            <p:cNvSpPr/>
            <p:nvPr/>
          </p:nvSpPr>
          <p:spPr bwMode="auto">
            <a:xfrm>
              <a:off x="7392661"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23" name="Group 122"/>
          <p:cNvGrpSpPr/>
          <p:nvPr/>
        </p:nvGrpSpPr>
        <p:grpSpPr>
          <a:xfrm>
            <a:off x="2741612" y="3861057"/>
            <a:ext cx="3321214" cy="2177130"/>
            <a:chOff x="6141428" y="3861057"/>
            <a:chExt cx="3321214" cy="2177130"/>
          </a:xfrm>
        </p:grpSpPr>
        <p:sp>
          <p:nvSpPr>
            <p:cNvPr id="124" name="Down Arrow 123"/>
            <p:cNvSpPr/>
            <p:nvPr/>
          </p:nvSpPr>
          <p:spPr bwMode="auto">
            <a:xfrm>
              <a:off x="79232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Round Same Side Corner Rectangle 124"/>
            <p:cNvSpPr/>
            <p:nvPr/>
          </p:nvSpPr>
          <p:spPr bwMode="auto">
            <a:xfrm>
              <a:off x="6141428" y="5631787"/>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sp>
          <p:nvSpPr>
            <p:cNvPr id="126" name="Down Arrow 125"/>
            <p:cNvSpPr/>
            <p:nvPr/>
          </p:nvSpPr>
          <p:spPr bwMode="auto">
            <a:xfrm>
              <a:off x="73898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24444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ppt_y</p:attrName>
                                        </p:attrNameLst>
                                      </p:cBhvr>
                                      <p:tavLst>
                                        <p:tav tm="0">
                                          <p:val>
                                            <p:strVal val="#ppt_y-#ppt_h*1.125000"/>
                                          </p:val>
                                        </p:tav>
                                        <p:tav tm="100000">
                                          <p:val>
                                            <p:strVal val="#ppt_y"/>
                                          </p:val>
                                        </p:tav>
                                      </p:tavLst>
                                    </p:anim>
                                    <p:animEffect transition="in" filter="wipe(down)">
                                      <p:cBhvr>
                                        <p:cTn id="8" dur="500"/>
                                        <p:tgtEl>
                                          <p:spTgt spid="110"/>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childTnLst>
                          </p:cTn>
                        </p:par>
                        <p:par>
                          <p:cTn id="14" fill="hold">
                            <p:stCondLst>
                              <p:cond delay="1000"/>
                            </p:stCondLst>
                            <p:childTnLst>
                              <p:par>
                                <p:cTn id="15" presetID="36" presetClass="path" presetSubtype="0" accel="50000" decel="50000" fill="hold" nodeType="afterEffect">
                                  <p:stCondLst>
                                    <p:cond delay="500"/>
                                  </p:stCondLst>
                                  <p:childTnLst>
                                    <p:animMotion origin="layout" path="M 7.33168E-7 -0.00023 L 7.33168E-7 0.2081 C -0.00091 0.42986 0.00599 0.41782 -0.02657 0.41782 L -0.15536 0.41713 " pathEditMode="relative" rAng="0" ptsTypes="FfFF">
                                      <p:cBhvr>
                                        <p:cTn id="16" dur="2500" fill="hold"/>
                                        <p:tgtEl>
                                          <p:spTgt spid="110"/>
                                        </p:tgtEl>
                                        <p:attrNameLst>
                                          <p:attrName>ppt_x</p:attrName>
                                          <p:attrName>ppt_y</p:attrName>
                                        </p:attrNameLst>
                                      </p:cBhvr>
                                      <p:rCtr x="-7475" y="21505"/>
                                    </p:animMotion>
                                  </p:childTnLst>
                                </p:cTn>
                              </p:par>
                              <p:par>
                                <p:cTn id="17" presetID="10" presetClass="exit" presetSubtype="0" fill="hold" nodeType="withEffect">
                                  <p:stCondLst>
                                    <p:cond delay="1750"/>
                                  </p:stCondLst>
                                  <p:childTnLst>
                                    <p:animEffect transition="out" filter="fade">
                                      <p:cBhvr>
                                        <p:cTn id="18" dur="750"/>
                                        <p:tgtEl>
                                          <p:spTgt spid="110"/>
                                        </p:tgtEl>
                                      </p:cBhvr>
                                    </p:animEffect>
                                    <p:set>
                                      <p:cBhvr>
                                        <p:cTn id="19" dur="1" fill="hold">
                                          <p:stCondLst>
                                            <p:cond delay="749"/>
                                          </p:stCondLst>
                                        </p:cTn>
                                        <p:tgtEl>
                                          <p:spTgt spid="110"/>
                                        </p:tgtEl>
                                        <p:attrNameLst>
                                          <p:attrName>style.visibility</p:attrName>
                                        </p:attrNameLst>
                                      </p:cBhvr>
                                      <p:to>
                                        <p:strVal val="hidden"/>
                                      </p:to>
                                    </p:set>
                                  </p:childTnLst>
                                </p:cTn>
                              </p:par>
                              <p:par>
                                <p:cTn id="20" presetID="10" presetClass="exit" presetSubtype="0" fill="hold" grpId="1" nodeType="withEffect">
                                  <p:stCondLst>
                                    <p:cond delay="2250"/>
                                  </p:stCondLst>
                                  <p:childTnLst>
                                    <p:animEffect transition="out" filter="fade">
                                      <p:cBhvr>
                                        <p:cTn id="21" dur="1250"/>
                                        <p:tgtEl>
                                          <p:spTgt spid="67"/>
                                        </p:tgtEl>
                                      </p:cBhvr>
                                    </p:animEffect>
                                    <p:set>
                                      <p:cBhvr>
                                        <p:cTn id="22" dur="1" fill="hold">
                                          <p:stCondLst>
                                            <p:cond delay="1249"/>
                                          </p:stCondLst>
                                        </p:cTn>
                                        <p:tgtEl>
                                          <p:spTgt spid="67"/>
                                        </p:tgtEl>
                                        <p:attrNameLst>
                                          <p:attrName>style.visibility</p:attrName>
                                        </p:attrNameLst>
                                      </p:cBhvr>
                                      <p:to>
                                        <p:strVal val="hidden"/>
                                      </p:to>
                                    </p:set>
                                  </p:childTnLst>
                                </p:cTn>
                              </p:par>
                              <p:par>
                                <p:cTn id="23" presetID="10" presetClass="entr" presetSubtype="0" fill="hold" nodeType="withEffect">
                                  <p:stCondLst>
                                    <p:cond delay="250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nodeType="withEffect">
                                  <p:stCondLst>
                                    <p:cond delay="275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20201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392060416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1420</Words>
  <Application>Microsoft Office PowerPoint</Application>
  <PresentationFormat>Custom</PresentationFormat>
  <Paragraphs>592</Paragraphs>
  <Slides>75</Slides>
  <Notes>73</Notes>
  <HiddenSlides>8</HiddenSlides>
  <MMClips>0</MMClips>
  <ScaleCrop>false</ScaleCrop>
  <HeadingPairs>
    <vt:vector size="4" baseType="variant">
      <vt:variant>
        <vt:lpstr>Theme</vt:lpstr>
      </vt:variant>
      <vt:variant>
        <vt:i4>2</vt:i4>
      </vt:variant>
      <vt:variant>
        <vt:lpstr>Slide Titles</vt:lpstr>
      </vt:variant>
      <vt:variant>
        <vt:i4>75</vt:i4>
      </vt:variant>
    </vt:vector>
  </HeadingPairs>
  <TitlesOfParts>
    <vt:vector size="77" baseType="lpstr">
      <vt:lpstr>Windows_Azure_DevCamp_16x9_Template - FINAL2</vt:lpstr>
      <vt:lpstr>Accent Color Transition Slides</vt:lpstr>
      <vt:lpstr>PowerPoint Presentation</vt:lpstr>
      <vt:lpstr>Meet the New Windows Azure</vt:lpstr>
      <vt:lpstr>PowerPoint Presentation</vt:lpstr>
      <vt:lpstr>Cloud Computing Patterns</vt:lpstr>
      <vt:lpstr>Cloud Computing</vt:lpstr>
      <vt:lpstr>Cloud Computing</vt:lpstr>
      <vt:lpstr>Windows Azure History</vt:lpstr>
      <vt:lpstr>Windows Azure</vt:lpstr>
      <vt:lpstr>Global Footprint</vt:lpstr>
      <vt:lpstr>99.95% monthly SLA</vt:lpstr>
      <vt:lpstr>Pay only for what you use</vt:lpstr>
      <vt:lpstr>Cloud Computing Patterns</vt:lpstr>
      <vt:lpstr>Windows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PowerPoint Presentation</vt:lpstr>
      <vt:lpstr>Application building blocks</vt:lpstr>
      <vt:lpstr>Multiple languages</vt:lpstr>
      <vt:lpstr>PowerPoint Presentation</vt:lpstr>
      <vt:lpstr>PowerPoint Presentation</vt:lpstr>
      <vt:lpstr>SQL database</vt:lpstr>
      <vt:lpstr>PowerPoint Presentation</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PowerPoint Presentation</vt:lpstr>
      <vt:lpstr>Windows Azure</vt:lpstr>
      <vt:lpstr>PowerPoint Presentation</vt:lpstr>
      <vt:lpstr>PowerPoint Presentation</vt:lpstr>
      <vt:lpstr>PowerPoint Presentation</vt:lpstr>
      <vt:lpstr>Inside a Datacenter</vt:lpstr>
      <vt:lpstr>Tightly Coupled</vt:lpstr>
      <vt:lpstr>Tightly Coupled</vt:lpstr>
      <vt:lpstr>Loosely Coupled</vt:lpstr>
      <vt:lpstr>Loosely Coupled</vt:lpstr>
      <vt:lpstr>Loosely Coupled</vt:lpstr>
      <vt:lpstr>Loosely Coupled</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2012-06-15T05:40:38Z</dcterms:created>
  <dcterms:modified xsi:type="dcterms:W3CDTF">2012-06-27T21:43:03Z</dcterms:modified>
</cp:coreProperties>
</file>